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1.xml" ContentType="application/vnd.openxmlformats-officedocument.presentationml.tags+xml"/>
  <Override PartName="/ppt/notesSlides/notesSlide11.xml" ContentType="application/vnd.openxmlformats-officedocument.presentationml.notesSlide+xml"/>
  <Override PartName="/ppt/tags/tag2.xml" ContentType="application/vnd.openxmlformats-officedocument.presentationml.tags+xml"/>
  <Override PartName="/ppt/notesSlides/notesSlide12.xml" ContentType="application/vnd.openxmlformats-officedocument.presentationml.notesSlide+xml"/>
  <Override PartName="/ppt/tags/tag3.xml" ContentType="application/vnd.openxmlformats-officedocument.presentationml.tags+xml"/>
  <Override PartName="/ppt/notesSlides/notesSlide13.xml" ContentType="application/vnd.openxmlformats-officedocument.presentationml.notesSlide+xml"/>
  <Override PartName="/ppt/tags/tag4.xml" ContentType="application/vnd.openxmlformats-officedocument.presentationml.tags+xml"/>
  <Override PartName="/ppt/notesSlides/notesSlide14.xml" ContentType="application/vnd.openxmlformats-officedocument.presentationml.notesSlide+xml"/>
  <Override PartName="/ppt/tags/tag5.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4235" r:id="rId1"/>
  </p:sldMasterIdLst>
  <p:notesMasterIdLst>
    <p:notesMasterId r:id="rId118"/>
  </p:notesMasterIdLst>
  <p:handoutMasterIdLst>
    <p:handoutMasterId r:id="rId119"/>
  </p:handoutMasterIdLst>
  <p:sldIdLst>
    <p:sldId id="256" r:id="rId2"/>
    <p:sldId id="419" r:id="rId3"/>
    <p:sldId id="526" r:id="rId4"/>
    <p:sldId id="436" r:id="rId5"/>
    <p:sldId id="398" r:id="rId6"/>
    <p:sldId id="527" r:id="rId7"/>
    <p:sldId id="439" r:id="rId8"/>
    <p:sldId id="522" r:id="rId9"/>
    <p:sldId id="523" r:id="rId10"/>
    <p:sldId id="524" r:id="rId11"/>
    <p:sldId id="525" r:id="rId12"/>
    <p:sldId id="414" r:id="rId13"/>
    <p:sldId id="364" r:id="rId14"/>
    <p:sldId id="354" r:id="rId15"/>
    <p:sldId id="355" r:id="rId16"/>
    <p:sldId id="356" r:id="rId17"/>
    <p:sldId id="440" r:id="rId18"/>
    <p:sldId id="441" r:id="rId19"/>
    <p:sldId id="415" r:id="rId20"/>
    <p:sldId id="366" r:id="rId21"/>
    <p:sldId id="367" r:id="rId22"/>
    <p:sldId id="376" r:id="rId23"/>
    <p:sldId id="370" r:id="rId24"/>
    <p:sldId id="444" r:id="rId25"/>
    <p:sldId id="431" r:id="rId26"/>
    <p:sldId id="445" r:id="rId27"/>
    <p:sldId id="446" r:id="rId28"/>
    <p:sldId id="448" r:id="rId29"/>
    <p:sldId id="449" r:id="rId30"/>
    <p:sldId id="450" r:id="rId31"/>
    <p:sldId id="377" r:id="rId32"/>
    <p:sldId id="451" r:id="rId33"/>
    <p:sldId id="452" r:id="rId34"/>
    <p:sldId id="453" r:id="rId35"/>
    <p:sldId id="454" r:id="rId36"/>
    <p:sldId id="455" r:id="rId37"/>
    <p:sldId id="456" r:id="rId38"/>
    <p:sldId id="457" r:id="rId39"/>
    <p:sldId id="458" r:id="rId40"/>
    <p:sldId id="381" r:id="rId41"/>
    <p:sldId id="528" r:id="rId42"/>
    <p:sldId id="531" r:id="rId43"/>
    <p:sldId id="532" r:id="rId44"/>
    <p:sldId id="529" r:id="rId45"/>
    <p:sldId id="530" r:id="rId46"/>
    <p:sldId id="471" r:id="rId47"/>
    <p:sldId id="472" r:id="rId48"/>
    <p:sldId id="473" r:id="rId49"/>
    <p:sldId id="378" r:id="rId50"/>
    <p:sldId id="460" r:id="rId51"/>
    <p:sldId id="461" r:id="rId52"/>
    <p:sldId id="462" r:id="rId53"/>
    <p:sldId id="463" r:id="rId54"/>
    <p:sldId id="464" r:id="rId55"/>
    <p:sldId id="465" r:id="rId56"/>
    <p:sldId id="466" r:id="rId57"/>
    <p:sldId id="467" r:id="rId58"/>
    <p:sldId id="468" r:id="rId59"/>
    <p:sldId id="469" r:id="rId60"/>
    <p:sldId id="470" r:id="rId61"/>
    <p:sldId id="423" r:id="rId62"/>
    <p:sldId id="474" r:id="rId63"/>
    <p:sldId id="475" r:id="rId64"/>
    <p:sldId id="476" r:id="rId65"/>
    <p:sldId id="477" r:id="rId66"/>
    <p:sldId id="514" r:id="rId67"/>
    <p:sldId id="478" r:id="rId68"/>
    <p:sldId id="387" r:id="rId69"/>
    <p:sldId id="479" r:id="rId70"/>
    <p:sldId id="480" r:id="rId71"/>
    <p:sldId id="481" r:id="rId72"/>
    <p:sldId id="482" r:id="rId73"/>
    <p:sldId id="483" r:id="rId74"/>
    <p:sldId id="484" r:id="rId75"/>
    <p:sldId id="485" r:id="rId76"/>
    <p:sldId id="486" r:id="rId77"/>
    <p:sldId id="487" r:id="rId78"/>
    <p:sldId id="521" r:id="rId79"/>
    <p:sldId id="488" r:id="rId80"/>
    <p:sldId id="390" r:id="rId81"/>
    <p:sldId id="489" r:id="rId82"/>
    <p:sldId id="490" r:id="rId83"/>
    <p:sldId id="491" r:id="rId84"/>
    <p:sldId id="492" r:id="rId85"/>
    <p:sldId id="493" r:id="rId86"/>
    <p:sldId id="494" r:id="rId87"/>
    <p:sldId id="495" r:id="rId88"/>
    <p:sldId id="496" r:id="rId89"/>
    <p:sldId id="497" r:id="rId90"/>
    <p:sldId id="499" r:id="rId91"/>
    <p:sldId id="392" r:id="rId92"/>
    <p:sldId id="500" r:id="rId93"/>
    <p:sldId id="501" r:id="rId94"/>
    <p:sldId id="502" r:id="rId95"/>
    <p:sldId id="503" r:id="rId96"/>
    <p:sldId id="504" r:id="rId97"/>
    <p:sldId id="505" r:id="rId98"/>
    <p:sldId id="506" r:id="rId99"/>
    <p:sldId id="507" r:id="rId100"/>
    <p:sldId id="508" r:id="rId101"/>
    <p:sldId id="510" r:id="rId102"/>
    <p:sldId id="509" r:id="rId103"/>
    <p:sldId id="511" r:id="rId104"/>
    <p:sldId id="512" r:id="rId105"/>
    <p:sldId id="407" r:id="rId106"/>
    <p:sldId id="513" r:id="rId107"/>
    <p:sldId id="515" r:id="rId108"/>
    <p:sldId id="516" r:id="rId109"/>
    <p:sldId id="517" r:id="rId110"/>
    <p:sldId id="518" r:id="rId111"/>
    <p:sldId id="519" r:id="rId112"/>
    <p:sldId id="520" r:id="rId113"/>
    <p:sldId id="428" r:id="rId114"/>
    <p:sldId id="442" r:id="rId115"/>
    <p:sldId id="443" r:id="rId116"/>
    <p:sldId id="409" r:id="rId117"/>
  </p:sldIdLst>
  <p:sldSz cx="9144000" cy="6858000" type="screen4x3"/>
  <p:notesSz cx="6858000" cy="9144000"/>
  <p:defaultTextStyle>
    <a:defPPr>
      <a:defRPr lang="en-US"/>
    </a:defPPr>
    <a:lvl1pPr algn="l" rtl="0" eaLnBrk="0" fontAlgn="base" hangingPunct="0">
      <a:spcBef>
        <a:spcPct val="0"/>
      </a:spcBef>
      <a:spcAft>
        <a:spcPct val="0"/>
      </a:spcAft>
      <a:defRPr sz="2400" kern="1200">
        <a:solidFill>
          <a:schemeClr val="tx1"/>
        </a:solidFill>
        <a:latin typeface="Arial" charset="0"/>
        <a:ea typeface="ＭＳ Ｐゴシック" charset="-128"/>
        <a:cs typeface="+mn-cs"/>
      </a:defRPr>
    </a:lvl1pPr>
    <a:lvl2pPr marL="457200" algn="l" rtl="0" eaLnBrk="0" fontAlgn="base" hangingPunct="0">
      <a:spcBef>
        <a:spcPct val="0"/>
      </a:spcBef>
      <a:spcAft>
        <a:spcPct val="0"/>
      </a:spcAft>
      <a:defRPr sz="2400" kern="1200">
        <a:solidFill>
          <a:schemeClr val="tx1"/>
        </a:solidFill>
        <a:latin typeface="Arial" charset="0"/>
        <a:ea typeface="ＭＳ Ｐゴシック" charset="-128"/>
        <a:cs typeface="+mn-cs"/>
      </a:defRPr>
    </a:lvl2pPr>
    <a:lvl3pPr marL="914400" algn="l" rtl="0" eaLnBrk="0" fontAlgn="base" hangingPunct="0">
      <a:spcBef>
        <a:spcPct val="0"/>
      </a:spcBef>
      <a:spcAft>
        <a:spcPct val="0"/>
      </a:spcAft>
      <a:defRPr sz="2400" kern="1200">
        <a:solidFill>
          <a:schemeClr val="tx1"/>
        </a:solidFill>
        <a:latin typeface="Arial" charset="0"/>
        <a:ea typeface="ＭＳ Ｐゴシック" charset="-128"/>
        <a:cs typeface="+mn-cs"/>
      </a:defRPr>
    </a:lvl3pPr>
    <a:lvl4pPr marL="1371600" algn="l" rtl="0" eaLnBrk="0" fontAlgn="base" hangingPunct="0">
      <a:spcBef>
        <a:spcPct val="0"/>
      </a:spcBef>
      <a:spcAft>
        <a:spcPct val="0"/>
      </a:spcAft>
      <a:defRPr sz="2400" kern="1200">
        <a:solidFill>
          <a:schemeClr val="tx1"/>
        </a:solidFill>
        <a:latin typeface="Arial" charset="0"/>
        <a:ea typeface="ＭＳ Ｐゴシック" charset="-128"/>
        <a:cs typeface="+mn-cs"/>
      </a:defRPr>
    </a:lvl4pPr>
    <a:lvl5pPr marL="1828800" algn="l" rtl="0" eaLnBrk="0" fontAlgn="base" hangingPunct="0">
      <a:spcBef>
        <a:spcPct val="0"/>
      </a:spcBef>
      <a:spcAft>
        <a:spcPct val="0"/>
      </a:spcAft>
      <a:defRPr sz="2400" kern="1200">
        <a:solidFill>
          <a:schemeClr val="tx1"/>
        </a:solidFill>
        <a:latin typeface="Arial" charset="0"/>
        <a:ea typeface="ＭＳ Ｐゴシック" charset="-128"/>
        <a:cs typeface="+mn-cs"/>
      </a:defRPr>
    </a:lvl5pPr>
    <a:lvl6pPr marL="2286000" algn="l" defTabSz="914400" rtl="0" eaLnBrk="1" latinLnBrk="0" hangingPunct="1">
      <a:defRPr sz="2400" kern="1200">
        <a:solidFill>
          <a:schemeClr val="tx1"/>
        </a:solidFill>
        <a:latin typeface="Arial" charset="0"/>
        <a:ea typeface="ＭＳ Ｐゴシック" charset="-128"/>
        <a:cs typeface="+mn-cs"/>
      </a:defRPr>
    </a:lvl6pPr>
    <a:lvl7pPr marL="2743200" algn="l" defTabSz="914400" rtl="0" eaLnBrk="1" latinLnBrk="0" hangingPunct="1">
      <a:defRPr sz="2400" kern="1200">
        <a:solidFill>
          <a:schemeClr val="tx1"/>
        </a:solidFill>
        <a:latin typeface="Arial" charset="0"/>
        <a:ea typeface="ＭＳ Ｐゴシック" charset="-128"/>
        <a:cs typeface="+mn-cs"/>
      </a:defRPr>
    </a:lvl7pPr>
    <a:lvl8pPr marL="3200400" algn="l" defTabSz="914400" rtl="0" eaLnBrk="1" latinLnBrk="0" hangingPunct="1">
      <a:defRPr sz="2400" kern="1200">
        <a:solidFill>
          <a:schemeClr val="tx1"/>
        </a:solidFill>
        <a:latin typeface="Arial" charset="0"/>
        <a:ea typeface="ＭＳ Ｐゴシック" charset="-128"/>
        <a:cs typeface="+mn-cs"/>
      </a:defRPr>
    </a:lvl8pPr>
    <a:lvl9pPr marL="3657600" algn="l" defTabSz="914400" rtl="0" eaLnBrk="1" latinLnBrk="0" hangingPunct="1">
      <a:defRPr sz="2400" kern="1200">
        <a:solidFill>
          <a:schemeClr val="tx1"/>
        </a:solidFill>
        <a:latin typeface="Arial" charset="0"/>
        <a:ea typeface="ＭＳ Ｐゴシック"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useTimings="0">
    <p:present/>
    <p:sldAll/>
    <p:penClr>
      <a:srgbClr val="FF0000"/>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3973B4"/>
    <a:srgbClr val="244ABB"/>
    <a:srgbClr val="FF120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276"/>
    <p:restoredTop sz="84124"/>
  </p:normalViewPr>
  <p:slideViewPr>
    <p:cSldViewPr>
      <p:cViewPr varScale="1">
        <p:scale>
          <a:sx n="101" d="100"/>
          <a:sy n="101" d="100"/>
        </p:scale>
        <p:origin x="2408" y="192"/>
      </p:cViewPr>
      <p:guideLst>
        <p:guide orient="horz" pos="2160"/>
        <p:guide pos="2880"/>
      </p:guideLst>
    </p:cSldViewPr>
  </p:slideViewPr>
  <p:outlineViewPr>
    <p:cViewPr>
      <p:scale>
        <a:sx n="33" d="100"/>
        <a:sy n="33" d="100"/>
      </p:scale>
      <p:origin x="0" y="5904"/>
    </p:cViewPr>
  </p:outlineViewPr>
  <p:notesTextViewPr>
    <p:cViewPr>
      <p:scale>
        <a:sx n="100" d="100"/>
        <a:sy n="100" d="100"/>
      </p:scale>
      <p:origin x="0" y="0"/>
    </p:cViewPr>
  </p:notesTextViewPr>
  <p:sorterViewPr>
    <p:cViewPr>
      <p:scale>
        <a:sx n="66" d="100"/>
        <a:sy n="66" d="100"/>
      </p:scale>
      <p:origin x="0" y="-6111"/>
    </p:cViewPr>
  </p:sorterViewPr>
  <p:notesViewPr>
    <p:cSldViewPr>
      <p:cViewPr varScale="1">
        <p:scale>
          <a:sx n="93" d="100"/>
          <a:sy n="93" d="100"/>
        </p:scale>
        <p:origin x="-2040" y="-10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20" Type="http://schemas.openxmlformats.org/officeDocument/2006/relationships/presProps" Target="presProps.xml"/><Relationship Id="rId121" Type="http://schemas.openxmlformats.org/officeDocument/2006/relationships/viewProps" Target="viewProps.xml"/><Relationship Id="rId122" Type="http://schemas.openxmlformats.org/officeDocument/2006/relationships/theme" Target="theme/theme1.xml"/><Relationship Id="rId123" Type="http://schemas.openxmlformats.org/officeDocument/2006/relationships/tableStyles" Target="tableStyles.xml"/><Relationship Id="rId124" Type="http://schemas.microsoft.com/office/2015/10/relationships/revisionInfo" Target="revisionInfo.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00" Type="http://schemas.openxmlformats.org/officeDocument/2006/relationships/slide" Target="slides/slide99.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notesMaster" Target="notesMasters/notesMaster1.xml"/><Relationship Id="rId119" Type="http://schemas.openxmlformats.org/officeDocument/2006/relationships/handoutMaster" Target="handoutMasters/handoutMaster1.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a:defRPr sz="1200">
                <a:ea typeface="ＭＳ Ｐゴシック" charset="0"/>
                <a:cs typeface="ＭＳ Ｐゴシック" charset="0"/>
              </a:defRPr>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pPr>
              <a:defRPr/>
            </a:pPr>
            <a:fld id="{A3802A2B-1631-B84B-99C2-014984E024D8}" type="datetimeFigureOut">
              <a:rPr lang="en-US" altLang="en-US"/>
              <a:pPr>
                <a:defRPr/>
              </a:pPr>
              <a:t>7/23/17</a:t>
            </a:fld>
            <a:endParaRPr lang="en-US" altLang="en-US"/>
          </a:p>
        </p:txBody>
      </p:sp>
      <p:sp>
        <p:nvSpPr>
          <p:cNvPr id="4" name="Footer Placeholder 3"/>
          <p:cNvSpPr>
            <a:spLocks noGrp="1"/>
          </p:cNvSpPr>
          <p:nvPr>
            <p:ph type="ftr" sz="quarter" idx="2"/>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a:defRPr sz="1200">
                <a:ea typeface="ＭＳ Ｐゴシック" charset="0"/>
                <a:cs typeface="ＭＳ Ｐゴシック" charset="0"/>
              </a:defRPr>
            </a:lvl1pPr>
          </a:lstStyle>
          <a:p>
            <a:pPr>
              <a:defRPr/>
            </a:pP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pPr>
              <a:defRPr/>
            </a:pPr>
            <a:fld id="{30E7E697-2677-8B4B-B062-49041D4115C5}"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p:cNvSpPr>
            <a:spLocks noGrp="1" noChangeArrowheads="1"/>
          </p:cNvSpPr>
          <p:nvPr>
            <p:ph type="hdr" sz="quarter"/>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defRPr sz="1200">
                <a:ea typeface="ＭＳ Ｐゴシック" charset="0"/>
                <a:cs typeface="ＭＳ Ｐゴシック" charset="0"/>
              </a:defRPr>
            </a:lvl1pPr>
          </a:lstStyle>
          <a:p>
            <a:pPr>
              <a:defRPr/>
            </a:pPr>
            <a:endParaRPr lang="en-US"/>
          </a:p>
        </p:txBody>
      </p:sp>
      <p:sp>
        <p:nvSpPr>
          <p:cNvPr id="27651" name="Rectangle 3"/>
          <p:cNvSpPr>
            <a:spLocks noGrp="1" noChangeArrowheads="1"/>
          </p:cNvSpPr>
          <p:nvPr>
            <p:ph type="dt" idx="1"/>
          </p:nvPr>
        </p:nvSpPr>
        <p:spPr bwMode="auto">
          <a:xfrm>
            <a:off x="388620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defRPr sz="1200">
                <a:ea typeface="ＭＳ Ｐゴシック" charset="0"/>
                <a:cs typeface="ＭＳ Ｐゴシック" charset="0"/>
              </a:defRPr>
            </a:lvl1pPr>
          </a:lstStyle>
          <a:p>
            <a:pPr>
              <a:defRPr/>
            </a:pPr>
            <a:endParaRPr lang="en-US"/>
          </a:p>
        </p:txBody>
      </p:sp>
      <p:sp>
        <p:nvSpPr>
          <p:cNvPr id="1331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7653"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7654"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defRPr sz="1200">
                <a:ea typeface="ＭＳ Ｐゴシック" charset="0"/>
                <a:cs typeface="ＭＳ Ｐゴシック" charset="0"/>
              </a:defRPr>
            </a:lvl1pPr>
          </a:lstStyle>
          <a:p>
            <a:pPr>
              <a:defRPr/>
            </a:pPr>
            <a:endParaRPr lang="en-US"/>
          </a:p>
        </p:txBody>
      </p:sp>
      <p:sp>
        <p:nvSpPr>
          <p:cNvPr id="27655"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defRPr sz="1200"/>
            </a:lvl1pPr>
          </a:lstStyle>
          <a:p>
            <a:pPr>
              <a:defRPr/>
            </a:pPr>
            <a:fld id="{40E23580-B91A-FE42-8BCC-63E0B9E7B18B}"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111" charset="0"/>
        <a:ea typeface="ＭＳ Ｐゴシック" pitchFamily="-111" charset="-128"/>
        <a:cs typeface="ＭＳ Ｐゴシック" pitchFamily="-111" charset="-128"/>
      </a:defRPr>
    </a:lvl1pPr>
    <a:lvl2pPr marL="457200" algn="l" rtl="0" eaLnBrk="0" fontAlgn="base" hangingPunct="0">
      <a:spcBef>
        <a:spcPct val="30000"/>
      </a:spcBef>
      <a:spcAft>
        <a:spcPct val="0"/>
      </a:spcAft>
      <a:defRPr sz="1200" kern="1200">
        <a:solidFill>
          <a:schemeClr val="tx1"/>
        </a:solidFill>
        <a:latin typeface="Arial" pitchFamily="-111" charset="0"/>
        <a:ea typeface="ＭＳ Ｐゴシック" pitchFamily="-111" charset="-128"/>
        <a:cs typeface="+mn-cs"/>
      </a:defRPr>
    </a:lvl2pPr>
    <a:lvl3pPr marL="914400" algn="l" rtl="0" eaLnBrk="0" fontAlgn="base" hangingPunct="0">
      <a:spcBef>
        <a:spcPct val="30000"/>
      </a:spcBef>
      <a:spcAft>
        <a:spcPct val="0"/>
      </a:spcAft>
      <a:defRPr sz="1200" kern="1200">
        <a:solidFill>
          <a:schemeClr val="tx1"/>
        </a:solidFill>
        <a:latin typeface="Arial" pitchFamily="-111" charset="0"/>
        <a:ea typeface="ＭＳ Ｐゴシック" pitchFamily="-111" charset="-128"/>
        <a:cs typeface="+mn-cs"/>
      </a:defRPr>
    </a:lvl3pPr>
    <a:lvl4pPr marL="1371600" algn="l" rtl="0" eaLnBrk="0" fontAlgn="base" hangingPunct="0">
      <a:spcBef>
        <a:spcPct val="30000"/>
      </a:spcBef>
      <a:spcAft>
        <a:spcPct val="0"/>
      </a:spcAft>
      <a:defRPr sz="1200" kern="1200">
        <a:solidFill>
          <a:schemeClr val="tx1"/>
        </a:solidFill>
        <a:latin typeface="Arial" pitchFamily="-111" charset="0"/>
        <a:ea typeface="ＭＳ Ｐゴシック" pitchFamily="-111" charset="-128"/>
        <a:cs typeface="+mn-cs"/>
      </a:defRPr>
    </a:lvl4pPr>
    <a:lvl5pPr marL="1828800" algn="l" rtl="0" eaLnBrk="0" fontAlgn="base" hangingPunct="0">
      <a:spcBef>
        <a:spcPct val="30000"/>
      </a:spcBef>
      <a:spcAft>
        <a:spcPct val="0"/>
      </a:spcAft>
      <a:defRPr sz="1200" kern="1200">
        <a:solidFill>
          <a:schemeClr val="tx1"/>
        </a:solidFill>
        <a:latin typeface="Arial" pitchFamily="-111" charset="0"/>
        <a:ea typeface="ＭＳ Ｐゴシック" pitchFamily="-111"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5.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3.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6.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9.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AB0203B6-6304-4040-84F8-A0AFD0397479}" type="slidenum">
              <a:rPr lang="en-US" altLang="en-US" sz="1200"/>
              <a:pPr/>
              <a:t>1</a:t>
            </a:fld>
            <a:endParaRPr lang="en-US" altLang="en-US" sz="1200"/>
          </a:p>
        </p:txBody>
      </p:sp>
      <p:sp>
        <p:nvSpPr>
          <p:cNvPr id="16386" name="Rectangle 2"/>
          <p:cNvSpPr>
            <a:spLocks noGrp="1" noRot="1" noChangeAspect="1" noChangeArrowheads="1" noTextEdit="1"/>
          </p:cNvSpPr>
          <p:nvPr>
            <p:ph type="sldImg"/>
          </p:nvPr>
        </p:nvSpPr>
        <p:spPr>
          <a:ln/>
        </p:spPr>
      </p:sp>
      <p:sp>
        <p:nvSpPr>
          <p:cNvPr id="1638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r>
              <a:rPr lang="en-US" altLang="en-US" dirty="0">
                <a:latin typeface="Arial" charset="0"/>
                <a:ea typeface="ＭＳ Ｐゴシック" charset="-128"/>
              </a:rPr>
              <a:t>Introduce Trainers, and have Participants introduce themselves</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Slide Image Placeholder 1"/>
          <p:cNvSpPr>
            <a:spLocks noGrp="1" noRot="1" noChangeAspect="1" noTextEdit="1"/>
          </p:cNvSpPr>
          <p:nvPr>
            <p:ph type="sldImg"/>
          </p:nvPr>
        </p:nvSpPr>
        <p:spPr>
          <a:ln/>
        </p:spPr>
      </p:sp>
      <p:sp>
        <p:nvSpPr>
          <p:cNvPr id="40962"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a:latin typeface="Arial" charset="0"/>
              <a:ea typeface="ＭＳ Ｐゴシック" charset="-128"/>
            </a:endParaRPr>
          </a:p>
        </p:txBody>
      </p:sp>
      <p:sp>
        <p:nvSpPr>
          <p:cNvPr id="40963"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D0DFD321-7665-6645-8D58-3EE6A574E4D2}" type="slidenum">
              <a:rPr lang="en-US" altLang="en-US" sz="1200"/>
              <a:pPr/>
              <a:t>13</a:t>
            </a:fld>
            <a:endParaRPr lang="en-US" altLang="en-US" sz="120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Slide Image Placeholder 1"/>
          <p:cNvSpPr>
            <a:spLocks noGrp="1" noRot="1" noChangeAspect="1" noTextEdit="1"/>
          </p:cNvSpPr>
          <p:nvPr>
            <p:ph type="sldImg"/>
          </p:nvPr>
        </p:nvSpPr>
        <p:spPr>
          <a:ln/>
        </p:spPr>
      </p:sp>
      <p:sp>
        <p:nvSpPr>
          <p:cNvPr id="43010"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ja-JP">
              <a:latin typeface="Arial" charset="0"/>
              <a:ea typeface="ＭＳ Ｐゴシック" charset="-128"/>
            </a:endParaRPr>
          </a:p>
        </p:txBody>
      </p:sp>
      <p:sp>
        <p:nvSpPr>
          <p:cNvPr id="43011"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991D98D3-A88F-5148-B28B-3225A0FAB0FF}" type="slidenum">
              <a:rPr lang="en-US" altLang="en-US" sz="1200"/>
              <a:pPr/>
              <a:t>14</a:t>
            </a:fld>
            <a:endParaRPr lang="en-US" altLang="en-US" sz="120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Slide Image Placeholder 1"/>
          <p:cNvSpPr>
            <a:spLocks noGrp="1" noRot="1" noChangeAspect="1" noTextEdit="1"/>
          </p:cNvSpPr>
          <p:nvPr>
            <p:ph type="sldImg"/>
          </p:nvPr>
        </p:nvSpPr>
        <p:spPr>
          <a:ln/>
        </p:spPr>
      </p:sp>
      <p:sp>
        <p:nvSpPr>
          <p:cNvPr id="45058"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ja-JP" dirty="0">
              <a:latin typeface="Arial" charset="0"/>
              <a:ea typeface="ＭＳ Ｐゴシック" charset="-128"/>
            </a:endParaRPr>
          </a:p>
        </p:txBody>
      </p:sp>
      <p:sp>
        <p:nvSpPr>
          <p:cNvPr id="45059"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F28A3DDA-245E-544E-AFA6-728EDE1647FA}" type="slidenum">
              <a:rPr lang="en-US" altLang="en-US" sz="1200"/>
              <a:pPr/>
              <a:t>15</a:t>
            </a:fld>
            <a:endParaRPr lang="en-US" altLang="en-US" sz="120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Slide Image Placeholder 1"/>
          <p:cNvSpPr>
            <a:spLocks noGrp="1" noRot="1" noChangeAspect="1" noTextEdit="1"/>
          </p:cNvSpPr>
          <p:nvPr>
            <p:ph type="sldImg"/>
          </p:nvPr>
        </p:nvSpPr>
        <p:spPr>
          <a:ln/>
        </p:spPr>
      </p:sp>
      <p:sp>
        <p:nvSpPr>
          <p:cNvPr id="47106"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ja-JP" dirty="0">
              <a:latin typeface="Arial" charset="0"/>
              <a:ea typeface="ＭＳ Ｐゴシック" charset="-128"/>
            </a:endParaRPr>
          </a:p>
        </p:txBody>
      </p:sp>
      <p:sp>
        <p:nvSpPr>
          <p:cNvPr id="47107"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71A6A9F0-B442-814E-AE54-B474200B327D}" type="slidenum">
              <a:rPr lang="en-US" altLang="en-US" sz="1200"/>
              <a:pPr/>
              <a:t>16</a:t>
            </a:fld>
            <a:endParaRPr lang="en-US" altLang="en-US" sz="120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Slide Image Placeholder 1"/>
          <p:cNvSpPr>
            <a:spLocks noGrp="1" noRot="1" noChangeAspect="1" noTextEdit="1"/>
          </p:cNvSpPr>
          <p:nvPr>
            <p:ph type="sldImg"/>
          </p:nvPr>
        </p:nvSpPr>
        <p:spPr>
          <a:ln/>
        </p:spPr>
      </p:sp>
      <p:sp>
        <p:nvSpPr>
          <p:cNvPr id="47106"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ja-JP" dirty="0">
              <a:latin typeface="Arial" charset="0"/>
              <a:ea typeface="ＭＳ Ｐゴシック" charset="-128"/>
            </a:endParaRPr>
          </a:p>
        </p:txBody>
      </p:sp>
      <p:sp>
        <p:nvSpPr>
          <p:cNvPr id="47107"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71A6A9F0-B442-814E-AE54-B474200B327D}" type="slidenum">
              <a:rPr lang="en-US" altLang="en-US" sz="1200"/>
              <a:pPr/>
              <a:t>17</a:t>
            </a:fld>
            <a:endParaRPr lang="en-US" altLang="en-US" sz="1200"/>
          </a:p>
        </p:txBody>
      </p:sp>
    </p:spTree>
    <p:extLst>
      <p:ext uri="{BB962C8B-B14F-4D97-AF65-F5344CB8AC3E}">
        <p14:creationId xmlns:p14="http://schemas.microsoft.com/office/powerpoint/2010/main" val="19783573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Slide Image Placeholder 1"/>
          <p:cNvSpPr>
            <a:spLocks noGrp="1" noRot="1" noChangeAspect="1" noTextEdit="1"/>
          </p:cNvSpPr>
          <p:nvPr>
            <p:ph type="sldImg"/>
          </p:nvPr>
        </p:nvSpPr>
        <p:spPr>
          <a:ln/>
        </p:spPr>
      </p:sp>
      <p:sp>
        <p:nvSpPr>
          <p:cNvPr id="47106"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ja-JP" dirty="0">
              <a:latin typeface="Arial" charset="0"/>
              <a:ea typeface="ＭＳ Ｐゴシック" charset="-128"/>
            </a:endParaRPr>
          </a:p>
        </p:txBody>
      </p:sp>
      <p:sp>
        <p:nvSpPr>
          <p:cNvPr id="47107"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71A6A9F0-B442-814E-AE54-B474200B327D}" type="slidenum">
              <a:rPr lang="en-US" altLang="en-US" sz="1200"/>
              <a:pPr/>
              <a:t>18</a:t>
            </a:fld>
            <a:endParaRPr lang="en-US" altLang="en-US" sz="1200"/>
          </a:p>
        </p:txBody>
      </p:sp>
    </p:spTree>
    <p:extLst>
      <p:ext uri="{BB962C8B-B14F-4D97-AF65-F5344CB8AC3E}">
        <p14:creationId xmlns:p14="http://schemas.microsoft.com/office/powerpoint/2010/main" val="19574862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8914" name="Rectangle 9"/>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9E11B2C8-7184-5243-A526-22CD4DCCF800}" type="slidenum">
              <a:rPr lang="en-US" altLang="en-US" sz="1200"/>
              <a:pPr/>
              <a:t>19</a:t>
            </a:fld>
            <a:endParaRPr lang="en-US" altLang="en-US" sz="1200"/>
          </a:p>
        </p:txBody>
      </p:sp>
      <p:sp>
        <p:nvSpPr>
          <p:cNvPr id="38915" name="Text Box 1"/>
          <p:cNvSpPr>
            <a:spLocks noGrp="1" noRot="1" noChangeAspect="1" noChangeArrowheads="1" noTextEdit="1"/>
          </p:cNvSpPr>
          <p:nvPr>
            <p:ph type="sldImg"/>
          </p:nvPr>
        </p:nvSpPr>
        <p:spPr>
          <a:solidFill>
            <a:srgbClr val="FFFFFF"/>
          </a:solidFill>
          <a:ln/>
        </p:spPr>
      </p:sp>
      <p:sp>
        <p:nvSpPr>
          <p:cNvPr id="38916" name="Text Box 2"/>
          <p:cNvSpPr>
            <a:spLocks noGrp="1" noChangeArrowheads="1"/>
          </p:cNvSpPr>
          <p:nvPr>
            <p:ph type="body" idx="1"/>
          </p:nvPr>
        </p:nvSpPr>
        <p:spPr>
          <a:xfrm>
            <a:off x="914400" y="4341813"/>
            <a:ext cx="5029200" cy="41163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none" anchor="ctr"/>
          <a:lstStyle/>
          <a:p>
            <a:endParaRPr lang="en-US" altLang="en-US">
              <a:latin typeface="Arial" charset="0"/>
              <a:ea typeface="ＭＳ Ｐゴシック" charset="-128"/>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9F013D80-5FC4-F042-AEED-9D038AD4EA87}" type="slidenum">
              <a:rPr lang="en-US" altLang="en-US" sz="1200"/>
              <a:pPr/>
              <a:t>20</a:t>
            </a:fld>
            <a:endParaRPr lang="en-US" altLang="en-US" sz="1200"/>
          </a:p>
        </p:txBody>
      </p:sp>
      <p:sp>
        <p:nvSpPr>
          <p:cNvPr id="51202" name="Rectangle 2"/>
          <p:cNvSpPr>
            <a:spLocks noGrp="1" noRot="1" noChangeAspect="1" noChangeArrowheads="1" noTextEdit="1"/>
          </p:cNvSpPr>
          <p:nvPr>
            <p:ph type="sldImg"/>
          </p:nvPr>
        </p:nvSpPr>
        <p:spPr>
          <a:ln/>
        </p:spPr>
      </p:sp>
      <p:sp>
        <p:nvSpPr>
          <p:cNvPr id="5120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A673CF2C-621A-2E4A-A71C-C4BE588AE8A0}" type="slidenum">
              <a:rPr lang="en-US" altLang="en-US" sz="1200"/>
              <a:pPr/>
              <a:t>22</a:t>
            </a:fld>
            <a:endParaRPr lang="en-US" altLang="en-US" sz="1200"/>
          </a:p>
        </p:txBody>
      </p:sp>
      <p:sp>
        <p:nvSpPr>
          <p:cNvPr id="54274" name="Rectangle 2"/>
          <p:cNvSpPr>
            <a:spLocks noGrp="1" noRot="1" noChangeAspect="1" noChangeArrowheads="1" noTextEdit="1"/>
          </p:cNvSpPr>
          <p:nvPr>
            <p:ph type="sldImg"/>
          </p:nvPr>
        </p:nvSpPr>
        <p:spPr>
          <a:ln/>
        </p:spPr>
      </p:sp>
      <p:sp>
        <p:nvSpPr>
          <p:cNvPr id="5427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lnSpc>
                <a:spcPct val="200000"/>
              </a:lnSpc>
            </a:pPr>
            <a:r>
              <a:rPr lang="en-US" altLang="en-US" sz="1200" b="1" dirty="0">
                <a:latin typeface="Helvetica" charset="0"/>
                <a:ea typeface="ＭＳ Ｐゴシック" charset="-128"/>
                <a:cs typeface="Helvetica" charset="0"/>
              </a:rPr>
              <a:t>TYPES</a:t>
            </a:r>
          </a:p>
          <a:p>
            <a:pPr fontAlgn="ctr"/>
            <a:r>
              <a:rPr lang="en-US" sz="1200" b="0" i="0" kern="1200" dirty="0">
                <a:solidFill>
                  <a:schemeClr val="tx1"/>
                </a:solidFill>
                <a:effectLst/>
                <a:latin typeface="Arial" pitchFamily="-111" charset="0"/>
                <a:ea typeface="ＭＳ Ｐゴシック" pitchFamily="-111" charset="-128"/>
                <a:cs typeface="ＭＳ Ｐゴシック" pitchFamily="-111" charset="-128"/>
              </a:rPr>
              <a:t>Begin by typing "Ahoy, World!" into the Interactions area, then hit Return. You should see the value "Ahoy, World!" appear on the next line in the Interactions area.</a:t>
            </a:r>
          </a:p>
          <a:p>
            <a:pPr fontAlgn="ctr"/>
            <a:r>
              <a:rPr lang="en-US" sz="1200" b="0" i="0" kern="1200" dirty="0">
                <a:solidFill>
                  <a:schemeClr val="tx1"/>
                </a:solidFill>
                <a:effectLst/>
                <a:latin typeface="Arial" pitchFamily="-111" charset="0"/>
                <a:ea typeface="ＭＳ Ｐゴシック" pitchFamily="-111" charset="-128"/>
                <a:cs typeface="ＭＳ Ｐゴシック" pitchFamily="-111" charset="-128"/>
              </a:rPr>
              <a:t>Try to type your name within a pair of quotation marks, then hit Return.</a:t>
            </a:r>
          </a:p>
          <a:p>
            <a:pPr fontAlgn="ctr"/>
            <a:r>
              <a:rPr lang="en-US" sz="1200" b="0" i="0" kern="1200" dirty="0">
                <a:solidFill>
                  <a:schemeClr val="tx1"/>
                </a:solidFill>
                <a:effectLst/>
                <a:latin typeface="Arial" pitchFamily="-111" charset="0"/>
                <a:ea typeface="ＭＳ Ｐゴシック" pitchFamily="-111" charset="-128"/>
                <a:cs typeface="ＭＳ Ｐゴシック" pitchFamily="-111" charset="-128"/>
              </a:rPr>
              <a:t>What do you notice about the way </a:t>
            </a:r>
            <a:r>
              <a:rPr lang="en-US" sz="1200" b="0" i="0" kern="1200" dirty="0" err="1">
                <a:solidFill>
                  <a:schemeClr val="tx1"/>
                </a:solidFill>
                <a:effectLst/>
                <a:latin typeface="Arial" pitchFamily="-111" charset="0"/>
                <a:ea typeface="ＭＳ Ｐゴシック" pitchFamily="-111" charset="-128"/>
                <a:cs typeface="ＭＳ Ｐゴシック" pitchFamily="-111" charset="-128"/>
              </a:rPr>
              <a:t>Pyret</a:t>
            </a:r>
            <a:r>
              <a:rPr lang="en-US" sz="1200" b="0" i="0" kern="1200" dirty="0">
                <a:solidFill>
                  <a:schemeClr val="tx1"/>
                </a:solidFill>
                <a:effectLst/>
                <a:latin typeface="Arial" pitchFamily="-111" charset="0"/>
                <a:ea typeface="ＭＳ Ｐゴシック" pitchFamily="-111" charset="-128"/>
                <a:cs typeface="ＭＳ Ｐゴシック" pitchFamily="-111" charset="-128"/>
              </a:rPr>
              <a:t> displays Strings on the screen?</a:t>
            </a:r>
          </a:p>
          <a:p>
            <a:pPr fontAlgn="ctr"/>
            <a:r>
              <a:rPr lang="en-US" sz="1200" b="0" i="0" kern="1200" dirty="0">
                <a:solidFill>
                  <a:schemeClr val="tx1"/>
                </a:solidFill>
                <a:effectLst/>
                <a:latin typeface="Arial" pitchFamily="-111" charset="0"/>
                <a:ea typeface="ＭＳ Ｐゴシック" pitchFamily="-111" charset="-128"/>
                <a:cs typeface="ＭＳ Ｐゴシック" pitchFamily="-111" charset="-128"/>
              </a:rPr>
              <a:t>Type this program into the Interactions area: "4". Is this a String or a number?</a:t>
            </a:r>
          </a:p>
          <a:p>
            <a:pPr fontAlgn="ctr"/>
            <a:r>
              <a:rPr lang="en-US" sz="1200" b="0" i="0" kern="1200" dirty="0">
                <a:solidFill>
                  <a:schemeClr val="tx1"/>
                </a:solidFill>
                <a:effectLst/>
                <a:latin typeface="Arial" pitchFamily="-111" charset="0"/>
                <a:ea typeface="ＭＳ Ｐゴシック" pitchFamily="-111" charset="-128"/>
                <a:cs typeface="ＭＳ Ｐゴシック" pitchFamily="-111" charset="-128"/>
              </a:rPr>
              <a:t>What happens when you leave off the second quotation mark? Type this code into the Interactions area and hit Return: "I love writing programs</a:t>
            </a:r>
          </a:p>
          <a:p>
            <a:pPr eaLnBrk="1" hangingPunct="1">
              <a:lnSpc>
                <a:spcPct val="200000"/>
              </a:lnSpc>
            </a:pPr>
            <a:r>
              <a:rPr lang="en-US" altLang="en-US" sz="1200" b="1" dirty="0">
                <a:latin typeface="Helvetica" charset="0"/>
                <a:ea typeface="ＭＳ Ｐゴシック" charset="-128"/>
                <a:cs typeface="Helvetica" charset="0"/>
              </a:rPr>
              <a:t>Operations (errors w/spaces)</a:t>
            </a:r>
          </a:p>
          <a:p>
            <a:pPr fontAlgn="ctr"/>
            <a:r>
              <a:rPr lang="mr-IN" sz="1200" b="0" i="0" kern="1200" dirty="0">
                <a:solidFill>
                  <a:schemeClr val="tx1"/>
                </a:solidFill>
                <a:effectLst/>
                <a:latin typeface="Arial" pitchFamily="-111" charset="0"/>
                <a:ea typeface="ＭＳ Ｐゴシック" pitchFamily="-111" charset="-128"/>
                <a:cs typeface="ＭＳ Ｐゴシック" pitchFamily="-111" charset="-128"/>
              </a:rPr>
              <a:t>8 + -2</a:t>
            </a:r>
          </a:p>
          <a:p>
            <a:pPr fontAlgn="ctr"/>
            <a:r>
              <a:rPr lang="mr-IN" sz="1200" b="0" i="0" kern="1200" dirty="0">
                <a:solidFill>
                  <a:schemeClr val="tx1"/>
                </a:solidFill>
                <a:effectLst/>
                <a:latin typeface="Arial" pitchFamily="-111" charset="0"/>
                <a:ea typeface="ＭＳ Ｐゴシック" pitchFamily="-111" charset="-128"/>
                <a:cs typeface="ＭＳ Ｐゴシック" pitchFamily="-111" charset="-128"/>
              </a:rPr>
              <a:t>2.3 * 7</a:t>
            </a:r>
          </a:p>
          <a:p>
            <a:pPr fontAlgn="ctr"/>
            <a:r>
              <a:rPr lang="mr-IN" sz="1200" b="0" i="0" kern="1200" dirty="0">
                <a:solidFill>
                  <a:schemeClr val="tx1"/>
                </a:solidFill>
                <a:effectLst/>
                <a:latin typeface="Arial" pitchFamily="-111" charset="0"/>
                <a:ea typeface="ＭＳ Ｐゴシック" pitchFamily="-111" charset="-128"/>
                <a:cs typeface="ＭＳ Ｐゴシック" pitchFamily="-111" charset="-128"/>
              </a:rPr>
              <a:t>6 / 0</a:t>
            </a:r>
          </a:p>
          <a:p>
            <a:pPr fontAlgn="ctr"/>
            <a:r>
              <a:rPr lang="mr-IN" sz="1200" b="0" i="0" kern="1200" dirty="0">
                <a:solidFill>
                  <a:schemeClr val="tx1"/>
                </a:solidFill>
                <a:effectLst/>
                <a:latin typeface="Arial" pitchFamily="-111" charset="0"/>
                <a:ea typeface="ＭＳ Ｐゴシック" pitchFamily="-111" charset="-128"/>
                <a:cs typeface="ＭＳ Ｐゴシック" pitchFamily="-111" charset="-128"/>
              </a:rPr>
              <a:t>2 + "</a:t>
            </a:r>
            <a:r>
              <a:rPr lang="mr-IN" sz="1200" b="0" i="0" kern="1200" dirty="0" err="1">
                <a:solidFill>
                  <a:schemeClr val="tx1"/>
                </a:solidFill>
                <a:effectLst/>
                <a:latin typeface="Arial" pitchFamily="-111" charset="0"/>
                <a:ea typeface="ＭＳ Ｐゴシック" pitchFamily="-111" charset="-128"/>
                <a:cs typeface="ＭＳ Ｐゴシック" pitchFamily="-111" charset="-128"/>
              </a:rPr>
              <a:t>hello</a:t>
            </a:r>
            <a:r>
              <a:rPr lang="mr-IN" sz="1200" b="0" i="0" kern="1200" dirty="0">
                <a:solidFill>
                  <a:schemeClr val="tx1"/>
                </a:solidFill>
                <a:effectLst/>
                <a:latin typeface="Arial" pitchFamily="-111" charset="0"/>
                <a:ea typeface="ＭＳ Ｐゴシック" pitchFamily="-111" charset="-128"/>
                <a:cs typeface="ＭＳ Ｐゴシック" pitchFamily="-111" charset="-128"/>
              </a:rPr>
              <a:t>"</a:t>
            </a:r>
          </a:p>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24</a:t>
            </a:fld>
            <a:endParaRPr lang="en-US" altLang="en-US"/>
          </a:p>
        </p:txBody>
      </p:sp>
    </p:spTree>
    <p:extLst>
      <p:ext uri="{BB962C8B-B14F-4D97-AF65-F5344CB8AC3E}">
        <p14:creationId xmlns:p14="http://schemas.microsoft.com/office/powerpoint/2010/main" val="7727205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0FC628E0-09DE-B149-80A0-77A8B924FC0A}" type="slidenum">
              <a:rPr lang="en-US" altLang="en-US" sz="1200"/>
              <a:pPr/>
              <a:t>2</a:t>
            </a:fld>
            <a:endParaRPr lang="en-US" altLang="en-US" sz="1200"/>
          </a:p>
        </p:txBody>
      </p:sp>
      <p:sp>
        <p:nvSpPr>
          <p:cNvPr id="18434" name="Rectangle 2"/>
          <p:cNvSpPr>
            <a:spLocks noGrp="1" noRot="1" noChangeAspect="1" noChangeArrowheads="1" noTextEdit="1"/>
          </p:cNvSpPr>
          <p:nvPr>
            <p:ph type="sldImg"/>
          </p:nvPr>
        </p:nvSpPr>
        <p:spPr>
          <a:ln/>
        </p:spPr>
      </p:sp>
      <p:sp>
        <p:nvSpPr>
          <p:cNvPr id="184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ja-JP">
              <a:latin typeface="Arial" charset="0"/>
              <a:ea typeface="ＭＳ Ｐゴシック" charset="-128"/>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26</a:t>
            </a:fld>
            <a:endParaRPr lang="en-US" altLang="en-US"/>
          </a:p>
        </p:txBody>
      </p:sp>
    </p:spTree>
    <p:extLst>
      <p:ext uri="{BB962C8B-B14F-4D97-AF65-F5344CB8AC3E}">
        <p14:creationId xmlns:p14="http://schemas.microsoft.com/office/powerpoint/2010/main" val="11029295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27</a:t>
            </a:fld>
            <a:endParaRPr lang="en-US" altLang="en-US"/>
          </a:p>
        </p:txBody>
      </p:sp>
    </p:spTree>
    <p:extLst>
      <p:ext uri="{BB962C8B-B14F-4D97-AF65-F5344CB8AC3E}">
        <p14:creationId xmlns:p14="http://schemas.microsoft.com/office/powerpoint/2010/main" val="167998818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8F26BFD4-70AC-4C48-8FD0-11F92F1B22B4}" type="slidenum">
              <a:rPr lang="en-US" altLang="en-US" sz="1200"/>
              <a:pPr/>
              <a:t>31</a:t>
            </a:fld>
            <a:endParaRPr lang="en-US" altLang="en-US" sz="1200"/>
          </a:p>
        </p:txBody>
      </p:sp>
      <p:sp>
        <p:nvSpPr>
          <p:cNvPr id="60418" name="Rectangle 2"/>
          <p:cNvSpPr>
            <a:spLocks noGrp="1" noRot="1" noChangeAspect="1" noChangeArrowheads="1" noTextEdit="1"/>
          </p:cNvSpPr>
          <p:nvPr>
            <p:ph type="sldImg"/>
          </p:nvPr>
        </p:nvSpPr>
        <p:spPr>
          <a:ln/>
        </p:spPr>
      </p:sp>
      <p:sp>
        <p:nvSpPr>
          <p:cNvPr id="604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the data in a column has </a:t>
            </a:r>
            <a:r>
              <a:rPr lang="en-US" b="1" dirty="0"/>
              <a:t>one type</a:t>
            </a:r>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33</a:t>
            </a:fld>
            <a:endParaRPr lang="en-US" altLang="en-US"/>
          </a:p>
        </p:txBody>
      </p:sp>
    </p:spTree>
    <p:extLst>
      <p:ext uri="{BB962C8B-B14F-4D97-AF65-F5344CB8AC3E}">
        <p14:creationId xmlns:p14="http://schemas.microsoft.com/office/powerpoint/2010/main" val="106443299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C453C7D0-9B0E-4041-BF01-0A15EB72370A}" type="slidenum">
              <a:rPr lang="en-US" altLang="en-US" sz="1200"/>
              <a:pPr/>
              <a:t>40</a:t>
            </a:fld>
            <a:endParaRPr lang="en-US" altLang="en-US" sz="1200"/>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t"/>
            <a:r>
              <a:rPr lang="en-US" sz="1200" b="0" i="0" kern="1200" dirty="0">
                <a:solidFill>
                  <a:schemeClr val="tx1"/>
                </a:solidFill>
                <a:effectLst/>
                <a:latin typeface="Arial" pitchFamily="-111" charset="0"/>
                <a:ea typeface="ＭＳ Ｐゴシック" pitchFamily="-111" charset="-128"/>
                <a:cs typeface="ＭＳ Ｐゴシック" pitchFamily="-111" charset="-128"/>
              </a:rPr>
              <a:t>By filling in the last bar, you have created a bar chart. However, there’s something special about chart. What is different about this bar chart from the ones we have created before?</a:t>
            </a:r>
          </a:p>
          <a:p>
            <a:pPr fontAlgn="ctr"/>
            <a:r>
              <a:rPr lang="en-US" sz="1200" b="0" i="0" kern="1200" dirty="0">
                <a:solidFill>
                  <a:schemeClr val="tx1"/>
                </a:solidFill>
                <a:effectLst/>
                <a:latin typeface="Arial" pitchFamily="-111" charset="0"/>
                <a:ea typeface="ＭＳ Ｐゴシック" pitchFamily="-111" charset="-128"/>
                <a:cs typeface="ＭＳ Ｐゴシック" pitchFamily="-111" charset="-128"/>
              </a:rPr>
              <a:t>Previous bar charts used a column from the table as the labels, and another column as the values.</a:t>
            </a:r>
          </a:p>
          <a:p>
            <a:pPr fontAlgn="ctr"/>
            <a:r>
              <a:rPr lang="en-US" sz="1200" b="0" i="0" kern="1200" dirty="0">
                <a:solidFill>
                  <a:schemeClr val="tx1"/>
                </a:solidFill>
                <a:effectLst/>
                <a:latin typeface="Arial" pitchFamily="-111" charset="0"/>
                <a:ea typeface="ＭＳ Ｐゴシック" pitchFamily="-111" charset="-128"/>
                <a:cs typeface="ＭＳ Ｐゴシック" pitchFamily="-111" charset="-128"/>
              </a:rPr>
              <a:t>In this bar chart, we are using the </a:t>
            </a:r>
            <a:r>
              <a:rPr lang="en-US" sz="1200" b="1" i="1" kern="1200" dirty="0">
                <a:solidFill>
                  <a:schemeClr val="tx1"/>
                </a:solidFill>
                <a:effectLst/>
                <a:latin typeface="Arial" pitchFamily="-111" charset="0"/>
                <a:ea typeface="ＭＳ Ｐゴシック" pitchFamily="-111" charset="-128"/>
                <a:cs typeface="ＭＳ Ｐゴシック" pitchFamily="-111" charset="-128"/>
              </a:rPr>
              <a:t>categories</a:t>
            </a:r>
            <a:r>
              <a:rPr lang="en-US" sz="1200" b="0" i="0" kern="1200" dirty="0">
                <a:solidFill>
                  <a:schemeClr val="tx1"/>
                </a:solidFill>
                <a:effectLst/>
                <a:latin typeface="Arial" pitchFamily="-111" charset="0"/>
                <a:ea typeface="ＭＳ Ｐゴシック" pitchFamily="-111" charset="-128"/>
                <a:cs typeface="ＭＳ Ｐゴシック" pitchFamily="-111" charset="-128"/>
              </a:rPr>
              <a:t> of a column as the labels, and the </a:t>
            </a:r>
            <a:r>
              <a:rPr lang="en-US" sz="1200" b="1" i="1" kern="1200" dirty="0">
                <a:solidFill>
                  <a:schemeClr val="tx1"/>
                </a:solidFill>
                <a:effectLst/>
                <a:latin typeface="Arial" pitchFamily="-111" charset="0"/>
                <a:ea typeface="ＭＳ Ｐゴシック" pitchFamily="-111" charset="-128"/>
                <a:cs typeface="ＭＳ Ｐゴシック" pitchFamily="-111" charset="-128"/>
              </a:rPr>
              <a:t>frequency</a:t>
            </a:r>
            <a:r>
              <a:rPr lang="en-US" sz="1200" b="0" i="0" kern="1200" dirty="0">
                <a:solidFill>
                  <a:schemeClr val="tx1"/>
                </a:solidFill>
                <a:effectLst/>
                <a:latin typeface="Arial" pitchFamily="-111" charset="0"/>
                <a:ea typeface="ＭＳ Ｐゴシック" pitchFamily="-111" charset="-128"/>
                <a:cs typeface="ＭＳ Ｐゴシック" pitchFamily="-111" charset="-128"/>
              </a:rPr>
              <a:t> of each category as the value.</a:t>
            </a:r>
          </a:p>
          <a:p>
            <a:pPr fontAlgn="t"/>
            <a:r>
              <a:rPr lang="en-US" sz="1200" b="0" i="0" kern="1200" dirty="0">
                <a:solidFill>
                  <a:schemeClr val="tx1"/>
                </a:solidFill>
                <a:effectLst/>
                <a:latin typeface="Arial" pitchFamily="-111" charset="0"/>
                <a:ea typeface="ＭＳ Ｐゴシック" pitchFamily="-111" charset="-128"/>
                <a:cs typeface="ＭＳ Ｐゴシック" pitchFamily="-111" charset="-128"/>
              </a:rPr>
              <a:t>Here, we are looking at the Eye Color column, which contains categorical data. In this special kind of bar chart, we are computing the </a:t>
            </a:r>
            <a:r>
              <a:rPr lang="en-US" sz="1200" b="1" i="1" kern="1200" dirty="0">
                <a:solidFill>
                  <a:schemeClr val="tx1"/>
                </a:solidFill>
                <a:effectLst/>
                <a:latin typeface="Arial" pitchFamily="-111" charset="0"/>
                <a:ea typeface="ＭＳ Ｐゴシック" pitchFamily="-111" charset="-128"/>
                <a:cs typeface="ＭＳ Ｐゴシック" pitchFamily="-111" charset="-128"/>
              </a:rPr>
              <a:t>frequency</a:t>
            </a:r>
            <a:r>
              <a:rPr lang="en-US" sz="1200" b="0" i="0" kern="1200" dirty="0">
                <a:solidFill>
                  <a:schemeClr val="tx1"/>
                </a:solidFill>
                <a:effectLst/>
                <a:latin typeface="Arial" pitchFamily="-111" charset="0"/>
                <a:ea typeface="ＭＳ Ｐゴシック" pitchFamily="-111" charset="-128"/>
                <a:cs typeface="ＭＳ Ｐゴシック" pitchFamily="-111" charset="-128"/>
              </a:rPr>
              <a:t> of each category, and that frequency relates to the length of each bar. Since there are 3 people with brown eyes, the bar for Brown extends to 3 marks long.</a:t>
            </a:r>
          </a:p>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47</a:t>
            </a:fld>
            <a:endParaRPr lang="en-US" altLang="en-US"/>
          </a:p>
        </p:txBody>
      </p:sp>
    </p:spTree>
    <p:extLst>
      <p:ext uri="{BB962C8B-B14F-4D97-AF65-F5344CB8AC3E}">
        <p14:creationId xmlns:p14="http://schemas.microsoft.com/office/powerpoint/2010/main" val="188067943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987CD16B-BF04-1447-BA21-73373D2CF642}" type="slidenum">
              <a:rPr lang="en-US" altLang="en-US" sz="1200"/>
              <a:pPr/>
              <a:t>49</a:t>
            </a:fld>
            <a:endParaRPr lang="en-US" altLang="en-US" sz="1200"/>
          </a:p>
        </p:txBody>
      </p:sp>
      <p:sp>
        <p:nvSpPr>
          <p:cNvPr id="69634" name="Rectangle 2"/>
          <p:cNvSpPr>
            <a:spLocks noGrp="1" noRot="1" noChangeAspect="1" noChangeArrowheads="1" noTextEdit="1"/>
          </p:cNvSpPr>
          <p:nvPr>
            <p:ph type="sldImg"/>
          </p:nvPr>
        </p:nvSpPr>
        <p:spPr>
          <a:ln/>
        </p:spPr>
      </p:sp>
      <p:sp>
        <p:nvSpPr>
          <p:cNvPr id="696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0398E6B2-02A4-A844-8194-C08A9FC433C8}" type="slidenum">
              <a:rPr lang="en-US" altLang="en-US" sz="1200"/>
              <a:pPr/>
              <a:t>61</a:t>
            </a:fld>
            <a:endParaRPr lang="en-US" altLang="en-US" sz="1200"/>
          </a:p>
        </p:txBody>
      </p:sp>
      <p:sp>
        <p:nvSpPr>
          <p:cNvPr id="80898" name="Rectangle 2"/>
          <p:cNvSpPr>
            <a:spLocks noGrp="1" noRot="1" noChangeAspect="1" noChangeArrowheads="1" noTextEdit="1"/>
          </p:cNvSpPr>
          <p:nvPr>
            <p:ph type="sldImg"/>
          </p:nvPr>
        </p:nvSpPr>
        <p:spPr>
          <a:ln/>
        </p:spPr>
      </p:sp>
      <p:sp>
        <p:nvSpPr>
          <p:cNvPr id="8089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Unfortunately, we still don't know if 7 comes up often enough for this to be a game worth playing! We've used our measures of center to figure out the most frequent number, but just @italic{how frequent is it}?  We need some way of asking if 7 appears more than all the other numbers combined.</a:t>
            </a:r>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64</a:t>
            </a:fld>
            <a:endParaRPr lang="en-US" altLang="en-US"/>
          </a:p>
        </p:txBody>
      </p:sp>
    </p:spTree>
    <p:extLst>
      <p:ext uri="{BB962C8B-B14F-4D97-AF65-F5344CB8AC3E}">
        <p14:creationId xmlns:p14="http://schemas.microsoft.com/office/powerpoint/2010/main" val="149610262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Unfortunately, we still don't know if 7 comes up often enough for this to be a game worth playing! We've used our measures of center to figure out the most frequent number, but just @italic{how frequent is it}?  </a:t>
            </a:r>
            <a:r>
              <a:rPr lang="en-US"/>
              <a:t>We need some way of asking if 7 appears more than all the other numbers combined.</a:t>
            </a:r>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65</a:t>
            </a:fld>
            <a:endParaRPr lang="en-US" altLang="en-US"/>
          </a:p>
        </p:txBody>
      </p:sp>
    </p:spTree>
    <p:extLst>
      <p:ext uri="{BB962C8B-B14F-4D97-AF65-F5344CB8AC3E}">
        <p14:creationId xmlns:p14="http://schemas.microsoft.com/office/powerpoint/2010/main" val="18226577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0FC628E0-09DE-B149-80A0-77A8B924FC0A}" type="slidenum">
              <a:rPr lang="en-US" altLang="en-US" sz="1200"/>
              <a:pPr/>
              <a:t>3</a:t>
            </a:fld>
            <a:endParaRPr lang="en-US" altLang="en-US" sz="1200"/>
          </a:p>
        </p:txBody>
      </p:sp>
      <p:sp>
        <p:nvSpPr>
          <p:cNvPr id="18434" name="Rectangle 2"/>
          <p:cNvSpPr>
            <a:spLocks noGrp="1" noRot="1" noChangeAspect="1" noChangeArrowheads="1" noTextEdit="1"/>
          </p:cNvSpPr>
          <p:nvPr>
            <p:ph type="sldImg"/>
          </p:nvPr>
        </p:nvSpPr>
        <p:spPr>
          <a:ln/>
        </p:spPr>
      </p:sp>
      <p:sp>
        <p:nvSpPr>
          <p:cNvPr id="184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ja-JP">
              <a:latin typeface="Arial" charset="0"/>
              <a:ea typeface="ＭＳ Ｐゴシック" charset="-128"/>
            </a:endParaRPr>
          </a:p>
        </p:txBody>
      </p:sp>
    </p:spTree>
    <p:extLst>
      <p:ext uri="{BB962C8B-B14F-4D97-AF65-F5344CB8AC3E}">
        <p14:creationId xmlns:p14="http://schemas.microsoft.com/office/powerpoint/2010/main" val="188472178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Unfortunately, we still don't know if 7 comes up often enough for this to be a game worth playing! We've used our measures of center to figure out the most frequent number, but just @italic{how frequent is it}?  </a:t>
            </a:r>
            <a:r>
              <a:rPr lang="en-US"/>
              <a:t>We need some way of asking if 7 appears more than all the other numbers combined.</a:t>
            </a:r>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67</a:t>
            </a:fld>
            <a:endParaRPr lang="en-US" altLang="en-US"/>
          </a:p>
        </p:txBody>
      </p:sp>
    </p:spTree>
    <p:extLst>
      <p:ext uri="{BB962C8B-B14F-4D97-AF65-F5344CB8AC3E}">
        <p14:creationId xmlns:p14="http://schemas.microsoft.com/office/powerpoint/2010/main" val="61418836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42BFAB86-B42B-3642-B60F-1C8FCD0FD4BB}" type="slidenum">
              <a:rPr lang="en-US" altLang="en-US" sz="1200"/>
              <a:pPr/>
              <a:t>68</a:t>
            </a:fld>
            <a:endParaRPr lang="en-US" altLang="en-US" sz="1200"/>
          </a:p>
        </p:txBody>
      </p:sp>
      <p:sp>
        <p:nvSpPr>
          <p:cNvPr id="84994" name="Rectangle 2"/>
          <p:cNvSpPr>
            <a:spLocks noGrp="1" noRot="1" noChangeAspect="1" noChangeArrowheads="1" noTextEdit="1"/>
          </p:cNvSpPr>
          <p:nvPr>
            <p:ph type="sldImg"/>
          </p:nvPr>
        </p:nvSpPr>
        <p:spPr>
          <a:ln/>
        </p:spPr>
      </p:sp>
      <p:sp>
        <p:nvSpPr>
          <p:cNvPr id="849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t"/>
            <a:r>
              <a:rPr lang="en-US" sz="1200" b="0" i="0" kern="1200" dirty="0">
                <a:solidFill>
                  <a:schemeClr val="tx1"/>
                </a:solidFill>
                <a:effectLst/>
                <a:latin typeface="Arial" pitchFamily="-111" charset="0"/>
                <a:ea typeface="ＭＳ Ｐゴシック" pitchFamily="-111" charset="-128"/>
                <a:cs typeface="ＭＳ Ｐゴシック" pitchFamily="-111" charset="-128"/>
              </a:rPr>
              <a:t>By filling in the last bar, you have created a bar chart. However, there’s something special about chart. What is different about this bar chart from the ones we have created before?</a:t>
            </a:r>
          </a:p>
          <a:p>
            <a:pPr fontAlgn="ctr"/>
            <a:r>
              <a:rPr lang="en-US" sz="1200" b="0" i="0" kern="1200" dirty="0">
                <a:solidFill>
                  <a:schemeClr val="tx1"/>
                </a:solidFill>
                <a:effectLst/>
                <a:latin typeface="Arial" pitchFamily="-111" charset="0"/>
                <a:ea typeface="ＭＳ Ｐゴシック" pitchFamily="-111" charset="-128"/>
                <a:cs typeface="ＭＳ Ｐゴシック" pitchFamily="-111" charset="-128"/>
              </a:rPr>
              <a:t>Previous bar charts used a column from the table as the labels, and another column as the values.</a:t>
            </a:r>
          </a:p>
          <a:p>
            <a:pPr fontAlgn="ctr"/>
            <a:r>
              <a:rPr lang="en-US" sz="1200" b="0" i="0" kern="1200" dirty="0">
                <a:solidFill>
                  <a:schemeClr val="tx1"/>
                </a:solidFill>
                <a:effectLst/>
                <a:latin typeface="Arial" pitchFamily="-111" charset="0"/>
                <a:ea typeface="ＭＳ Ｐゴシック" pitchFamily="-111" charset="-128"/>
                <a:cs typeface="ＭＳ Ｐゴシック" pitchFamily="-111" charset="-128"/>
              </a:rPr>
              <a:t>In this bar chart, we are using the </a:t>
            </a:r>
            <a:r>
              <a:rPr lang="en-US" sz="1200" b="1" i="1" kern="1200" dirty="0">
                <a:solidFill>
                  <a:schemeClr val="tx1"/>
                </a:solidFill>
                <a:effectLst/>
                <a:latin typeface="Arial" pitchFamily="-111" charset="0"/>
                <a:ea typeface="ＭＳ Ｐゴシック" pitchFamily="-111" charset="-128"/>
                <a:cs typeface="ＭＳ Ｐゴシック" pitchFamily="-111" charset="-128"/>
              </a:rPr>
              <a:t>categories</a:t>
            </a:r>
            <a:r>
              <a:rPr lang="en-US" sz="1200" b="0" i="0" kern="1200" dirty="0">
                <a:solidFill>
                  <a:schemeClr val="tx1"/>
                </a:solidFill>
                <a:effectLst/>
                <a:latin typeface="Arial" pitchFamily="-111" charset="0"/>
                <a:ea typeface="ＭＳ Ｐゴシック" pitchFamily="-111" charset="-128"/>
                <a:cs typeface="ＭＳ Ｐゴシック" pitchFamily="-111" charset="-128"/>
              </a:rPr>
              <a:t> of a column as the labels, and the </a:t>
            </a:r>
            <a:r>
              <a:rPr lang="en-US" sz="1200" b="1" i="1" kern="1200" dirty="0">
                <a:solidFill>
                  <a:schemeClr val="tx1"/>
                </a:solidFill>
                <a:effectLst/>
                <a:latin typeface="Arial" pitchFamily="-111" charset="0"/>
                <a:ea typeface="ＭＳ Ｐゴシック" pitchFamily="-111" charset="-128"/>
                <a:cs typeface="ＭＳ Ｐゴシック" pitchFamily="-111" charset="-128"/>
              </a:rPr>
              <a:t>frequency</a:t>
            </a:r>
            <a:r>
              <a:rPr lang="en-US" sz="1200" b="0" i="0" kern="1200" dirty="0">
                <a:solidFill>
                  <a:schemeClr val="tx1"/>
                </a:solidFill>
                <a:effectLst/>
                <a:latin typeface="Arial" pitchFamily="-111" charset="0"/>
                <a:ea typeface="ＭＳ Ｐゴシック" pitchFamily="-111" charset="-128"/>
                <a:cs typeface="ＭＳ Ｐゴシック" pitchFamily="-111" charset="-128"/>
              </a:rPr>
              <a:t> of each category as the value.</a:t>
            </a:r>
          </a:p>
          <a:p>
            <a:pPr fontAlgn="t"/>
            <a:r>
              <a:rPr lang="en-US" sz="1200" b="0" i="0" kern="1200" dirty="0">
                <a:solidFill>
                  <a:schemeClr val="tx1"/>
                </a:solidFill>
                <a:effectLst/>
                <a:latin typeface="Arial" pitchFamily="-111" charset="0"/>
                <a:ea typeface="ＭＳ Ｐゴシック" pitchFamily="-111" charset="-128"/>
                <a:cs typeface="ＭＳ Ｐゴシック" pitchFamily="-111" charset="-128"/>
              </a:rPr>
              <a:t>Here, we are looking at the Eye Color column, which contains categorical data. In this special kind of bar chart, we are computing the </a:t>
            </a:r>
            <a:r>
              <a:rPr lang="en-US" sz="1200" b="1" i="1" kern="1200" dirty="0">
                <a:solidFill>
                  <a:schemeClr val="tx1"/>
                </a:solidFill>
                <a:effectLst/>
                <a:latin typeface="Arial" pitchFamily="-111" charset="0"/>
                <a:ea typeface="ＭＳ Ｐゴシック" pitchFamily="-111" charset="-128"/>
                <a:cs typeface="ＭＳ Ｐゴシック" pitchFamily="-111" charset="-128"/>
              </a:rPr>
              <a:t>frequency</a:t>
            </a:r>
            <a:r>
              <a:rPr lang="en-US" sz="1200" b="0" i="0" kern="1200" dirty="0">
                <a:solidFill>
                  <a:schemeClr val="tx1"/>
                </a:solidFill>
                <a:effectLst/>
                <a:latin typeface="Arial" pitchFamily="-111" charset="0"/>
                <a:ea typeface="ＭＳ Ｐゴシック" pitchFamily="-111" charset="-128"/>
                <a:cs typeface="ＭＳ Ｐゴシック" pitchFamily="-111" charset="-128"/>
              </a:rPr>
              <a:t> of each category, and that frequency relates to the length of each bar. Since there are 3 people with brown eyes, the bar for Brown extends to 3 marks long.</a:t>
            </a:r>
          </a:p>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71</a:t>
            </a:fld>
            <a:endParaRPr lang="en-US" altLang="en-US"/>
          </a:p>
        </p:txBody>
      </p:sp>
    </p:spTree>
    <p:extLst>
      <p:ext uri="{BB962C8B-B14F-4D97-AF65-F5344CB8AC3E}">
        <p14:creationId xmlns:p14="http://schemas.microsoft.com/office/powerpoint/2010/main" val="171983322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B9889FF0-5D87-6A40-8088-64BB42548C9C}" type="slidenum">
              <a:rPr lang="en-US" altLang="en-US" sz="1200"/>
              <a:pPr/>
              <a:t>80</a:t>
            </a:fld>
            <a:endParaRPr lang="en-US" altLang="en-US" sz="1200"/>
          </a:p>
        </p:txBody>
      </p:sp>
      <p:sp>
        <p:nvSpPr>
          <p:cNvPr id="91138" name="Rectangle 2"/>
          <p:cNvSpPr>
            <a:spLocks noGrp="1" noRot="1" noChangeAspect="1" noChangeArrowheads="1" noTextEdit="1"/>
          </p:cNvSpPr>
          <p:nvPr>
            <p:ph type="sldImg"/>
          </p:nvPr>
        </p:nvSpPr>
        <p:spPr>
          <a:ln/>
        </p:spPr>
      </p:sp>
      <p:sp>
        <p:nvSpPr>
          <p:cNvPr id="9113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82</a:t>
            </a:fld>
            <a:endParaRPr lang="en-US" altLang="en-US"/>
          </a:p>
        </p:txBody>
      </p:sp>
    </p:spTree>
    <p:extLst>
      <p:ext uri="{BB962C8B-B14F-4D97-AF65-F5344CB8AC3E}">
        <p14:creationId xmlns:p14="http://schemas.microsoft.com/office/powerpoint/2010/main" val="191007375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85</a:t>
            </a:fld>
            <a:endParaRPr lang="en-US" altLang="en-US"/>
          </a:p>
        </p:txBody>
      </p:sp>
    </p:spTree>
    <p:extLst>
      <p:ext uri="{BB962C8B-B14F-4D97-AF65-F5344CB8AC3E}">
        <p14:creationId xmlns:p14="http://schemas.microsoft.com/office/powerpoint/2010/main" val="197867955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19B2C429-7DB4-7448-8BEB-D9570C7A0A94}" type="slidenum">
              <a:rPr lang="en-US" altLang="en-US" sz="1200"/>
              <a:pPr/>
              <a:t>91</a:t>
            </a:fld>
            <a:endParaRPr lang="en-US" altLang="en-US" sz="1200"/>
          </a:p>
        </p:txBody>
      </p:sp>
      <p:sp>
        <p:nvSpPr>
          <p:cNvPr id="98306" name="Rectangle 2"/>
          <p:cNvSpPr>
            <a:spLocks noGrp="1" noRot="1" noChangeAspect="1" noChangeArrowheads="1" noTextEdit="1"/>
          </p:cNvSpPr>
          <p:nvPr>
            <p:ph type="sldImg"/>
          </p:nvPr>
        </p:nvSpPr>
        <p:spPr>
          <a:ln/>
        </p:spPr>
      </p:sp>
      <p:sp>
        <p:nvSpPr>
          <p:cNvPr id="9830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95</a:t>
            </a:fld>
            <a:endParaRPr lang="en-US" altLang="en-US"/>
          </a:p>
        </p:txBody>
      </p:sp>
    </p:spTree>
    <p:extLst>
      <p:ext uri="{BB962C8B-B14F-4D97-AF65-F5344CB8AC3E}">
        <p14:creationId xmlns:p14="http://schemas.microsoft.com/office/powerpoint/2010/main" val="175492342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98</a:t>
            </a:fld>
            <a:endParaRPr lang="en-US" altLang="en-US"/>
          </a:p>
        </p:txBody>
      </p:sp>
    </p:spTree>
    <p:extLst>
      <p:ext uri="{BB962C8B-B14F-4D97-AF65-F5344CB8AC3E}">
        <p14:creationId xmlns:p14="http://schemas.microsoft.com/office/powerpoint/2010/main" val="158328571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100</a:t>
            </a:fld>
            <a:endParaRPr lang="en-US" altLang="en-US"/>
          </a:p>
        </p:txBody>
      </p:sp>
    </p:spTree>
    <p:extLst>
      <p:ext uri="{BB962C8B-B14F-4D97-AF65-F5344CB8AC3E}">
        <p14:creationId xmlns:p14="http://schemas.microsoft.com/office/powerpoint/2010/main" val="9582027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noTextEdit="1"/>
          </p:cNvSpPr>
          <p:nvPr>
            <p:ph type="sldImg"/>
          </p:nvPr>
        </p:nvSpPr>
        <p:spPr>
          <a:ln/>
        </p:spPr>
      </p:sp>
      <p:sp>
        <p:nvSpPr>
          <p:cNvPr id="2355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90000"/>
              </a:lnSpc>
            </a:pPr>
            <a:r>
              <a:rPr lang="en-US" altLang="en-US" sz="1100">
                <a:latin typeface="Arial" charset="0"/>
                <a:ea typeface="ＭＳ Ｐゴシック" charset="-128"/>
              </a:rPr>
              <a:t>Equity implications of these points</a:t>
            </a:r>
          </a:p>
        </p:txBody>
      </p:sp>
      <p:sp>
        <p:nvSpPr>
          <p:cNvPr id="2355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50B829AB-88EA-4441-9AF5-5078AAAC3DB3}" type="slidenum">
              <a:rPr lang="en-US" altLang="en-US" sz="1200"/>
              <a:pPr/>
              <a:t>5</a:t>
            </a:fld>
            <a:endParaRPr lang="en-US" altLang="en-US" sz="120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101</a:t>
            </a:fld>
            <a:endParaRPr lang="en-US" altLang="en-US"/>
          </a:p>
        </p:txBody>
      </p:sp>
    </p:spTree>
    <p:extLst>
      <p:ext uri="{BB962C8B-B14F-4D97-AF65-F5344CB8AC3E}">
        <p14:creationId xmlns:p14="http://schemas.microsoft.com/office/powerpoint/2010/main" val="102611404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103</a:t>
            </a:fld>
            <a:endParaRPr lang="en-US" altLang="en-US"/>
          </a:p>
        </p:txBody>
      </p:sp>
    </p:spTree>
    <p:extLst>
      <p:ext uri="{BB962C8B-B14F-4D97-AF65-F5344CB8AC3E}">
        <p14:creationId xmlns:p14="http://schemas.microsoft.com/office/powerpoint/2010/main" val="209313641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Discuss</a:t>
            </a:r>
            <a:r>
              <a:rPr lang="en-US" baseline="0" dirty="0"/>
              <a:t> </a:t>
            </a:r>
            <a:r>
              <a:rPr lang="mr-IN" baseline="0" dirty="0"/>
              <a:t>–</a:t>
            </a:r>
            <a:r>
              <a:rPr lang="en-US" baseline="0" dirty="0"/>
              <a:t> get volunteers.</a:t>
            </a:r>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106</a:t>
            </a:fld>
            <a:endParaRPr lang="en-US" altLang="en-US"/>
          </a:p>
        </p:txBody>
      </p:sp>
    </p:spTree>
    <p:extLst>
      <p:ext uri="{BB962C8B-B14F-4D97-AF65-F5344CB8AC3E}">
        <p14:creationId xmlns:p14="http://schemas.microsoft.com/office/powerpoint/2010/main" val="18788899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109</a:t>
            </a:fld>
            <a:endParaRPr lang="en-US" altLang="en-US"/>
          </a:p>
        </p:txBody>
      </p:sp>
    </p:spTree>
    <p:extLst>
      <p:ext uri="{BB962C8B-B14F-4D97-AF65-F5344CB8AC3E}">
        <p14:creationId xmlns:p14="http://schemas.microsoft.com/office/powerpoint/2010/main" val="150154451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just one part of a multi-facet pathway that we at Bootstrap have created. </a:t>
            </a:r>
            <a:r>
              <a:rPr lang="en-US" dirty="0" err="1"/>
              <a:t>Bootstrap:Physics</a:t>
            </a:r>
            <a:r>
              <a:rPr lang="en-US" dirty="0"/>
              <a:t> allows your physics teacher to integrate computing into a standard HS Physics class, and Bootstrap:Reactive</a:t>
            </a:r>
            <a:r>
              <a:rPr lang="en-US" baseline="0" dirty="0"/>
              <a:t> allows your students to go deeper into CS by </a:t>
            </a:r>
            <a:r>
              <a:rPr lang="en-US" i="1" baseline="0" dirty="0"/>
              <a:t>building on </a:t>
            </a:r>
            <a:r>
              <a:rPr lang="mr-IN" i="1" baseline="0" dirty="0"/>
              <a:t>–</a:t>
            </a:r>
            <a:r>
              <a:rPr lang="en-US" i="0" baseline="0" dirty="0"/>
              <a:t> rather than throwing away </a:t>
            </a:r>
            <a:r>
              <a:rPr lang="mr-IN" i="0" baseline="0" dirty="0"/>
              <a:t>–</a:t>
            </a:r>
            <a:r>
              <a:rPr lang="en-US" i="0" baseline="0" dirty="0"/>
              <a:t> what they’ve learned. But there’s also a new trend in CS, which is taking over universities and the corporate world: </a:t>
            </a:r>
            <a:r>
              <a:rPr lang="en-US" b="1" i="0" baseline="0" dirty="0"/>
              <a:t>Data Science</a:t>
            </a:r>
            <a:r>
              <a:rPr lang="en-US" b="1" i="1" baseline="0" dirty="0"/>
              <a:t>. </a:t>
            </a:r>
            <a:r>
              <a:rPr lang="en-US" b="0" i="0" baseline="0" dirty="0"/>
              <a:t>Here are just a few screenshots of major institutions that are pushing for Data Science. And now</a:t>
            </a:r>
            <a:r>
              <a:rPr lang="mr-IN" b="0" i="0" baseline="0" dirty="0"/>
              <a:t>…</a:t>
            </a:r>
            <a:r>
              <a:rPr lang="en-US" b="0" i="0" baseline="0" dirty="0"/>
              <a:t>Bootstrap is offering an introductory Data Science module for </a:t>
            </a:r>
            <a:r>
              <a:rPr lang="en-US" b="0" i="1" baseline="0" dirty="0"/>
              <a:t>middle or high school</a:t>
            </a:r>
            <a:r>
              <a:rPr lang="en-US" b="0" i="0" baseline="0" dirty="0"/>
              <a:t>, which requires no </a:t>
            </a:r>
            <a:r>
              <a:rPr lang="en-US" b="0" i="0" baseline="0"/>
              <a:t>computing background!</a:t>
            </a:r>
            <a:endParaRPr lang="en-US" b="0" i="0"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114</a:t>
            </a:fld>
            <a:endParaRPr lang="en-US" altLang="en-US"/>
          </a:p>
        </p:txBody>
      </p:sp>
    </p:spTree>
    <p:extLst>
      <p:ext uri="{BB962C8B-B14F-4D97-AF65-F5344CB8AC3E}">
        <p14:creationId xmlns:p14="http://schemas.microsoft.com/office/powerpoint/2010/main" val="1438895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noTextEdit="1"/>
          </p:cNvSpPr>
          <p:nvPr>
            <p:ph type="sldImg"/>
          </p:nvPr>
        </p:nvSpPr>
        <p:spPr>
          <a:ln/>
        </p:spPr>
      </p:sp>
      <p:sp>
        <p:nvSpPr>
          <p:cNvPr id="2355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90000"/>
              </a:lnSpc>
            </a:pPr>
            <a:r>
              <a:rPr lang="en-US" altLang="en-US" sz="1100">
                <a:latin typeface="Arial" charset="0"/>
                <a:ea typeface="ＭＳ Ｐゴシック" charset="-128"/>
              </a:rPr>
              <a:t>Equity implications of these points</a:t>
            </a:r>
          </a:p>
        </p:txBody>
      </p:sp>
      <p:sp>
        <p:nvSpPr>
          <p:cNvPr id="2355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50B829AB-88EA-4441-9AF5-5078AAAC3DB3}" type="slidenum">
              <a:rPr lang="en-US" altLang="en-US" sz="1200"/>
              <a:pPr/>
              <a:t>6</a:t>
            </a:fld>
            <a:endParaRPr lang="en-US" altLang="en-US" sz="1200"/>
          </a:p>
        </p:txBody>
      </p:sp>
    </p:spTree>
    <p:extLst>
      <p:ext uri="{BB962C8B-B14F-4D97-AF65-F5344CB8AC3E}">
        <p14:creationId xmlns:p14="http://schemas.microsoft.com/office/powerpoint/2010/main" val="6132474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noTextEdit="1"/>
          </p:cNvSpPr>
          <p:nvPr>
            <p:ph type="sldImg"/>
          </p:nvPr>
        </p:nvSpPr>
        <p:spPr>
          <a:ln/>
        </p:spPr>
      </p:sp>
      <p:sp>
        <p:nvSpPr>
          <p:cNvPr id="2355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90000"/>
              </a:lnSpc>
            </a:pPr>
            <a:r>
              <a:rPr lang="en-US" altLang="en-US" sz="1100">
                <a:latin typeface="Arial" charset="0"/>
                <a:ea typeface="ＭＳ Ｐゴシック" charset="-128"/>
              </a:rPr>
              <a:t>Equity implications of these points</a:t>
            </a:r>
          </a:p>
        </p:txBody>
      </p:sp>
      <p:sp>
        <p:nvSpPr>
          <p:cNvPr id="2355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50B829AB-88EA-4441-9AF5-5078AAAC3DB3}" type="slidenum">
              <a:rPr lang="en-US" altLang="en-US" sz="1200"/>
              <a:pPr/>
              <a:t>7</a:t>
            </a:fld>
            <a:endParaRPr lang="en-US" altLang="en-US" sz="1200"/>
          </a:p>
        </p:txBody>
      </p:sp>
    </p:spTree>
    <p:extLst>
      <p:ext uri="{BB962C8B-B14F-4D97-AF65-F5344CB8AC3E}">
        <p14:creationId xmlns:p14="http://schemas.microsoft.com/office/powerpoint/2010/main" val="19981876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noTextEdit="1"/>
          </p:cNvSpPr>
          <p:nvPr>
            <p:ph type="sldImg"/>
          </p:nvPr>
        </p:nvSpPr>
        <p:spPr>
          <a:ln/>
        </p:spPr>
      </p:sp>
      <p:sp>
        <p:nvSpPr>
          <p:cNvPr id="2355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90000"/>
              </a:lnSpc>
            </a:pPr>
            <a:r>
              <a:rPr lang="en-US" altLang="en-US" sz="1100">
                <a:latin typeface="Arial" charset="0"/>
                <a:ea typeface="ＭＳ Ｐゴシック" charset="-128"/>
              </a:rPr>
              <a:t>Equity implications of these points</a:t>
            </a:r>
          </a:p>
        </p:txBody>
      </p:sp>
      <p:sp>
        <p:nvSpPr>
          <p:cNvPr id="2355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50B829AB-88EA-4441-9AF5-5078AAAC3DB3}" type="slidenum">
              <a:rPr lang="en-US" altLang="en-US" sz="1200"/>
              <a:pPr/>
              <a:t>9</a:t>
            </a:fld>
            <a:endParaRPr lang="en-US" altLang="en-US" sz="1200"/>
          </a:p>
        </p:txBody>
      </p:sp>
    </p:spTree>
    <p:extLst>
      <p:ext uri="{BB962C8B-B14F-4D97-AF65-F5344CB8AC3E}">
        <p14:creationId xmlns:p14="http://schemas.microsoft.com/office/powerpoint/2010/main" val="20778118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noTextEdit="1"/>
          </p:cNvSpPr>
          <p:nvPr>
            <p:ph type="sldImg"/>
          </p:nvPr>
        </p:nvSpPr>
        <p:spPr>
          <a:ln/>
        </p:spPr>
      </p:sp>
      <p:sp>
        <p:nvSpPr>
          <p:cNvPr id="2355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90000"/>
              </a:lnSpc>
            </a:pPr>
            <a:r>
              <a:rPr lang="en-US" altLang="en-US" sz="1100">
                <a:latin typeface="Arial" charset="0"/>
                <a:ea typeface="ＭＳ Ｐゴシック" charset="-128"/>
              </a:rPr>
              <a:t>Equity implications of these points</a:t>
            </a:r>
          </a:p>
        </p:txBody>
      </p:sp>
      <p:sp>
        <p:nvSpPr>
          <p:cNvPr id="2355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50B829AB-88EA-4441-9AF5-5078AAAC3DB3}" type="slidenum">
              <a:rPr lang="en-US" altLang="en-US" sz="1200"/>
              <a:pPr/>
              <a:t>10</a:t>
            </a:fld>
            <a:endParaRPr lang="en-US" altLang="en-US" sz="1200"/>
          </a:p>
        </p:txBody>
      </p:sp>
    </p:spTree>
    <p:extLst>
      <p:ext uri="{BB962C8B-B14F-4D97-AF65-F5344CB8AC3E}">
        <p14:creationId xmlns:p14="http://schemas.microsoft.com/office/powerpoint/2010/main" val="2578436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noTextEdit="1"/>
          </p:cNvSpPr>
          <p:nvPr>
            <p:ph type="sldImg"/>
          </p:nvPr>
        </p:nvSpPr>
        <p:spPr>
          <a:ln/>
        </p:spPr>
      </p:sp>
      <p:sp>
        <p:nvSpPr>
          <p:cNvPr id="2355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90000"/>
              </a:lnSpc>
            </a:pPr>
            <a:r>
              <a:rPr lang="en-US" altLang="en-US" sz="1100" dirty="0">
                <a:latin typeface="Arial" charset="0"/>
                <a:ea typeface="ＭＳ Ｐゴシック" charset="-128"/>
              </a:rPr>
              <a:t>If it’s more about programming</a:t>
            </a:r>
            <a:r>
              <a:rPr lang="en-US" altLang="en-US" sz="1100" baseline="0" dirty="0">
                <a:latin typeface="Arial" charset="0"/>
                <a:ea typeface="ＭＳ Ｐゴシック" charset="-128"/>
              </a:rPr>
              <a:t> than it is about </a:t>
            </a:r>
            <a:r>
              <a:rPr lang="en-US" altLang="en-US" sz="1100" i="1" baseline="0" dirty="0">
                <a:latin typeface="Arial" charset="0"/>
                <a:ea typeface="ＭＳ Ｐゴシック" charset="-128"/>
              </a:rPr>
              <a:t>thinking and writing</a:t>
            </a:r>
            <a:r>
              <a:rPr lang="en-US" altLang="en-US" sz="1100" i="0" baseline="0" dirty="0">
                <a:latin typeface="Arial" charset="0"/>
                <a:ea typeface="ＭＳ Ｐゴシック" charset="-128"/>
              </a:rPr>
              <a:t>, we fail</a:t>
            </a:r>
            <a:endParaRPr lang="en-US" altLang="en-US" sz="1100" dirty="0">
              <a:latin typeface="Arial" charset="0"/>
              <a:ea typeface="ＭＳ Ｐゴシック" charset="-128"/>
            </a:endParaRPr>
          </a:p>
        </p:txBody>
      </p:sp>
      <p:sp>
        <p:nvSpPr>
          <p:cNvPr id="2355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50B829AB-88EA-4441-9AF5-5078AAAC3DB3}" type="slidenum">
              <a:rPr lang="en-US" altLang="en-US" sz="1200"/>
              <a:pPr/>
              <a:t>11</a:t>
            </a:fld>
            <a:endParaRPr lang="en-US" altLang="en-US" sz="1200"/>
          </a:p>
        </p:txBody>
      </p:sp>
    </p:spTree>
    <p:extLst>
      <p:ext uri="{BB962C8B-B14F-4D97-AF65-F5344CB8AC3E}">
        <p14:creationId xmlns:p14="http://schemas.microsoft.com/office/powerpoint/2010/main" val="19569981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eg"/><Relationship Id="rId3"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 Id="rId3"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eg"/><Relationship Id="rId3"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eg"/><Relationship Id="rId3"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eg"/><Relationship Id="rId3"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NULL"/><Relationship Id="rId3" Type="http://schemas.openxmlformats.org/officeDocument/2006/relationships/image" Target="../media/image8.tiff"/></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eg"/><Relationship Id="rId3"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jpeg"/><Relationship Id="rId3"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Section Header">
    <p:spTree>
      <p:nvGrpSpPr>
        <p:cNvPr id="1" name=""/>
        <p:cNvGrpSpPr/>
        <p:nvPr/>
      </p:nvGrpSpPr>
      <p:grpSpPr>
        <a:xfrm>
          <a:off x="0" y="0"/>
          <a:ext cx="0" cy="0"/>
          <a:chOff x="0" y="0"/>
          <a:chExt cx="0" cy="0"/>
        </a:xfrm>
      </p:grpSpPr>
      <p:pic>
        <p:nvPicPr>
          <p:cNvPr id="6" name="Picture 5" descr="bootstrap-22.jpg"/>
          <p:cNvPicPr>
            <a:picLocks noChangeAspect="1"/>
          </p:cNvPicPr>
          <p:nvPr userDrawn="1"/>
        </p:nvPicPr>
        <p:blipFill>
          <a:blip r:embed="rId2" cstate="screen">
            <a:extLst>
              <a:ext uri="{28A0092B-C50C-407E-A947-70E740481C1C}">
                <a14:useLocalDpi xmlns:a14="http://schemas.microsoft.com/office/drawing/2010/main"/>
              </a:ext>
            </a:extLst>
          </a:blip>
          <a:srcRect l="-1636"/>
          <a:stretch>
            <a:fillRect/>
          </a:stretch>
        </p:blipFill>
        <p:spPr bwMode="auto">
          <a:xfrm>
            <a:off x="-149225" y="0"/>
            <a:ext cx="9293225" cy="594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pic>
        <p:nvPicPr>
          <p:cNvPr id="5" name="Picture 13"/>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786530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8_Section Header">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1588" y="0"/>
            <a:ext cx="9140825" cy="609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pic>
        <p:nvPicPr>
          <p:cNvPr id="5" name="Picture 13"/>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66818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2" name="Rectangle 1"/>
          <p:cNvSpPr/>
          <p:nvPr userDrawn="1"/>
        </p:nvSpPr>
        <p:spPr>
          <a:xfrm>
            <a:off x="0" y="914400"/>
            <a:ext cx="9144000" cy="594360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defRPr/>
            </a:pPr>
            <a:endParaRPr lang="en-US">
              <a:solidFill>
                <a:srgbClr val="FFFFFF"/>
              </a:solidFill>
              <a:latin typeface="Franklin Gothic Book" charset="0"/>
            </a:endParaRPr>
          </a:p>
        </p:txBody>
      </p:sp>
      <p:sp>
        <p:nvSpPr>
          <p:cNvPr id="3" name="Text Box 8"/>
          <p:cNvSpPr txBox="1">
            <a:spLocks noChangeArrowheads="1"/>
          </p:cNvSpPr>
          <p:nvPr userDrawn="1"/>
        </p:nvSpPr>
        <p:spPr bwMode="auto">
          <a:xfrm>
            <a:off x="6781800" y="6172200"/>
            <a:ext cx="1600200" cy="457200"/>
          </a:xfrm>
          <a:prstGeom prst="rect">
            <a:avLst/>
          </a:prstGeom>
          <a:noFill/>
          <a:ln>
            <a:noFill/>
          </a:ln>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spcBef>
                <a:spcPct val="50000"/>
              </a:spcBef>
              <a:defRPr/>
            </a:pPr>
            <a:endParaRPr lang="en-US"/>
          </a:p>
        </p:txBody>
      </p:sp>
      <p:sp>
        <p:nvSpPr>
          <p:cNvPr id="7" name="Slide Number Placeholder 3"/>
          <p:cNvSpPr>
            <a:spLocks noGrp="1"/>
          </p:cNvSpPr>
          <p:nvPr>
            <p:ph type="sldNum" sz="quarter" idx="12"/>
          </p:nvPr>
        </p:nvSpPr>
        <p:spPr/>
        <p:txBody>
          <a:bodyPr/>
          <a:lstStyle>
            <a:lvl1pPr>
              <a:defRPr/>
            </a:lvl1pPr>
          </a:lstStyle>
          <a:p>
            <a:pPr>
              <a:defRPr/>
            </a:pPr>
            <a:fld id="{B53BA72D-C67B-5949-BD55-C48AA0904925}" type="slidenum">
              <a:rPr lang="en-US" altLang="en-US"/>
              <a:pPr>
                <a:defRPr/>
              </a:pPr>
              <a:t>‹#›</a:t>
            </a:fld>
            <a:endParaRPr lang="en-US" altLang="en-US"/>
          </a:p>
        </p:txBody>
      </p:sp>
      <p:sp>
        <p:nvSpPr>
          <p:cNvPr id="8" name="Footer Placeholder 18"/>
          <p:cNvSpPr>
            <a:spLocks noGrp="1"/>
          </p:cNvSpPr>
          <p:nvPr>
            <p:ph type="ftr" sz="quarter" idx="11"/>
          </p:nvPr>
        </p:nvSpPr>
        <p:spPr>
          <a:xfrm>
            <a:off x="152400" y="6473825"/>
            <a:ext cx="3429000" cy="292101"/>
          </a:xfrm>
        </p:spPr>
        <p:txBody>
          <a:bodyPr/>
          <a:lstStyle>
            <a:lvl1pPr>
              <a:defRPr>
                <a:solidFill>
                  <a:srgbClr val="000000"/>
                </a:solidFill>
              </a:defRPr>
            </a:lvl1pPr>
          </a:lstStyle>
          <a:p>
            <a:pPr>
              <a:defRPr/>
            </a:pPr>
            <a:r>
              <a:rPr lang="en-US" dirty="0" err="1"/>
              <a:t>www.BootstrapWorld.org</a:t>
            </a:r>
            <a:r>
              <a:rPr lang="en-US" dirty="0"/>
              <a:t>     |    #</a:t>
            </a:r>
            <a:r>
              <a:rPr lang="en-US" dirty="0" err="1"/>
              <a:t>BootstrapCS</a:t>
            </a:r>
            <a:endParaRPr lang="en-US" dirty="0"/>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28600" y="76200"/>
            <a:ext cx="1570038" cy="1570038"/>
          </a:xfrm>
          <a:prstGeom prst="rect">
            <a:avLst/>
          </a:prstGeom>
        </p:spPr>
      </p:pic>
    </p:spTree>
    <p:extLst>
      <p:ext uri="{BB962C8B-B14F-4D97-AF65-F5344CB8AC3E}">
        <p14:creationId xmlns:p14="http://schemas.microsoft.com/office/powerpoint/2010/main" val="16649426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3_Section Header">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7938" y="0"/>
            <a:ext cx="9144001"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pic>
        <p:nvPicPr>
          <p:cNvPr id="5" name="Picture 13"/>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75654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obj" preserve="1">
  <p:cSld name="3_Title and Content">
    <p:spTree>
      <p:nvGrpSpPr>
        <p:cNvPr id="1" name=""/>
        <p:cNvGrpSpPr/>
        <p:nvPr/>
      </p:nvGrpSpPr>
      <p:grpSpPr>
        <a:xfrm>
          <a:off x="0" y="0"/>
          <a:ext cx="0" cy="0"/>
          <a:chOff x="0" y="0"/>
          <a:chExt cx="0" cy="0"/>
        </a:xfrm>
      </p:grpSpPr>
      <p:sp>
        <p:nvSpPr>
          <p:cNvPr id="4" name="Rectangle 3"/>
          <p:cNvSpPr/>
          <p:nvPr userDrawn="1"/>
        </p:nvSpPr>
        <p:spPr>
          <a:xfrm>
            <a:off x="0" y="914400"/>
            <a:ext cx="9144000" cy="594360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defRPr/>
            </a:pPr>
            <a:endParaRPr lang="en-US">
              <a:solidFill>
                <a:srgbClr val="FFFFFF"/>
              </a:solidFill>
              <a:latin typeface="Franklin Gothic Book" charset="0"/>
            </a:endParaRPr>
          </a:p>
        </p:txBody>
      </p:sp>
      <p:sp>
        <p:nvSpPr>
          <p:cNvPr id="5" name="Text Box 8"/>
          <p:cNvSpPr txBox="1">
            <a:spLocks noChangeArrowheads="1"/>
          </p:cNvSpPr>
          <p:nvPr userDrawn="1"/>
        </p:nvSpPr>
        <p:spPr bwMode="auto">
          <a:xfrm>
            <a:off x="6781800" y="6172200"/>
            <a:ext cx="1600200" cy="457200"/>
          </a:xfrm>
          <a:prstGeom prst="rect">
            <a:avLst/>
          </a:prstGeom>
          <a:noFill/>
          <a:ln>
            <a:noFill/>
          </a:ln>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spcBef>
                <a:spcPct val="50000"/>
              </a:spcBef>
              <a:defRPr/>
            </a:pPr>
            <a:endParaRPr lang="en-US"/>
          </a:p>
        </p:txBody>
      </p:sp>
      <p:sp>
        <p:nvSpPr>
          <p:cNvPr id="22" name="Title 21"/>
          <p:cNvSpPr>
            <a:spLocks noGrp="1"/>
          </p:cNvSpPr>
          <p:nvPr>
            <p:ph type="title"/>
          </p:nvPr>
        </p:nvSpPr>
        <p:spPr/>
        <p:txBody>
          <a:bodyPr/>
          <a:lstStyle>
            <a:lvl1pPr>
              <a:defRPr>
                <a:latin typeface="Arial" charset="0"/>
                <a:ea typeface="Arial" charset="0"/>
                <a:cs typeface="Arial" charset="0"/>
              </a:defRPr>
            </a:lvl1pPr>
          </a:lstStyle>
          <a:p>
            <a:r>
              <a:rPr lang="en-US" dirty="0"/>
              <a:t>Click to edit Master title style</a:t>
            </a:r>
          </a:p>
        </p:txBody>
      </p:sp>
      <p:sp>
        <p:nvSpPr>
          <p:cNvPr id="27" name="Content Placeholder 26"/>
          <p:cNvSpPr>
            <a:spLocks noGrp="1"/>
          </p:cNvSpPr>
          <p:nvPr>
            <p:ph idx="1"/>
          </p:nvPr>
        </p:nvSpPr>
        <p:spPr/>
        <p:txBody>
          <a:bodyPr/>
          <a:lstStyle>
            <a:lvl1pPr>
              <a:buClr>
                <a:schemeClr val="bg1"/>
              </a:buClr>
              <a:defRPr>
                <a:solidFill>
                  <a:srgbClr val="000000"/>
                </a:solidFill>
                <a:latin typeface="Arial" charset="0"/>
                <a:ea typeface="Arial" charset="0"/>
                <a:cs typeface="Arial" charset="0"/>
              </a:defRPr>
            </a:lvl1pPr>
            <a:lvl2pPr>
              <a:buClr>
                <a:schemeClr val="bg1"/>
              </a:buClr>
              <a:defRPr>
                <a:solidFill>
                  <a:schemeClr val="bg1"/>
                </a:solidFill>
                <a:latin typeface="Arial" charset="0"/>
                <a:ea typeface="Arial" charset="0"/>
                <a:cs typeface="Arial" charset="0"/>
              </a:defRPr>
            </a:lvl2pPr>
            <a:lvl3pPr>
              <a:buClr>
                <a:schemeClr val="bg1"/>
              </a:buClr>
              <a:defRPr>
                <a:solidFill>
                  <a:srgbClr val="000000"/>
                </a:solidFill>
                <a:latin typeface="Arial" charset="0"/>
                <a:ea typeface="Arial" charset="0"/>
                <a:cs typeface="Arial" charset="0"/>
              </a:defRPr>
            </a:lvl3pPr>
            <a:lvl4pPr>
              <a:buClr>
                <a:schemeClr val="bg1"/>
              </a:buClr>
              <a:defRPr>
                <a:solidFill>
                  <a:schemeClr val="bg1"/>
                </a:solidFill>
                <a:latin typeface="Arial" charset="0"/>
                <a:ea typeface="Arial" charset="0"/>
                <a:cs typeface="Arial" charset="0"/>
              </a:defRPr>
            </a:lvl4pPr>
            <a:lvl5pPr>
              <a:buClr>
                <a:schemeClr val="bg1"/>
              </a:buClr>
              <a:defRPr>
                <a:solidFill>
                  <a:schemeClr val="bg1"/>
                </a:solidFill>
                <a:latin typeface="Arial" charset="0"/>
                <a:ea typeface="Arial" charset="0"/>
                <a:cs typeface="Arial"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Slide Number Placeholder 15"/>
          <p:cNvSpPr>
            <a:spLocks noGrp="1"/>
          </p:cNvSpPr>
          <p:nvPr>
            <p:ph type="sldNum" sz="quarter" idx="12"/>
          </p:nvPr>
        </p:nvSpPr>
        <p:spPr>
          <a:xfrm>
            <a:off x="8229600" y="6473825"/>
            <a:ext cx="758825" cy="247650"/>
          </a:xfrm>
        </p:spPr>
        <p:txBody>
          <a:bodyPr/>
          <a:lstStyle>
            <a:lvl1pPr>
              <a:defRPr/>
            </a:lvl1pPr>
          </a:lstStyle>
          <a:p>
            <a:pPr>
              <a:defRPr/>
            </a:pPr>
            <a:fld id="{8B02C3B8-451A-2D4E-ABD3-E72AB095E91A}" type="slidenum">
              <a:rPr lang="en-US" altLang="en-US"/>
              <a:pPr>
                <a:defRPr/>
              </a:pPr>
              <a:t>‹#›</a:t>
            </a:fld>
            <a:endParaRPr lang="en-US" altLang="en-US"/>
          </a:p>
        </p:txBody>
      </p:sp>
      <p:sp>
        <p:nvSpPr>
          <p:cNvPr id="8" name="Footer Placeholder 18"/>
          <p:cNvSpPr>
            <a:spLocks noGrp="1"/>
          </p:cNvSpPr>
          <p:nvPr>
            <p:ph type="ftr" sz="quarter" idx="11"/>
          </p:nvPr>
        </p:nvSpPr>
        <p:spPr>
          <a:xfrm>
            <a:off x="152400" y="6473825"/>
            <a:ext cx="3429000" cy="292101"/>
          </a:xfrm>
        </p:spPr>
        <p:txBody>
          <a:bodyPr/>
          <a:lstStyle>
            <a:lvl1pPr>
              <a:defRPr>
                <a:solidFill>
                  <a:srgbClr val="000000"/>
                </a:solidFill>
              </a:defRPr>
            </a:lvl1pPr>
          </a:lstStyle>
          <a:p>
            <a:pPr>
              <a:defRPr/>
            </a:pPr>
            <a:r>
              <a:rPr lang="en-US" dirty="0" err="1"/>
              <a:t>www.BootstrapWorld.org</a:t>
            </a:r>
            <a:r>
              <a:rPr lang="en-US" dirty="0"/>
              <a:t>     |    #</a:t>
            </a:r>
            <a:r>
              <a:rPr lang="en-US" dirty="0" err="1"/>
              <a:t>BootstrapCS</a:t>
            </a:r>
            <a:endParaRPr lang="en-US" dirty="0"/>
          </a:p>
        </p:txBody>
      </p:sp>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28600" y="76200"/>
            <a:ext cx="1570038" cy="1570038"/>
          </a:xfrm>
          <a:prstGeom prst="rect">
            <a:avLst/>
          </a:prstGeom>
        </p:spPr>
      </p:pic>
    </p:spTree>
    <p:extLst>
      <p:ext uri="{BB962C8B-B14F-4D97-AF65-F5344CB8AC3E}">
        <p14:creationId xmlns:p14="http://schemas.microsoft.com/office/powerpoint/2010/main" val="11571645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4_Section Header">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0" y="0"/>
            <a:ext cx="91440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pic>
        <p:nvPicPr>
          <p:cNvPr id="5" name="Picture 13"/>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519619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5_Section Header">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0" y="0"/>
            <a:ext cx="91440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pic>
        <p:nvPicPr>
          <p:cNvPr id="5" name="Picture 13"/>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504644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_Section Header">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0" y="0"/>
            <a:ext cx="9144000" cy="594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pic>
        <p:nvPicPr>
          <p:cNvPr id="5" name="Picture 13"/>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00789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2_Section Header">
    <p:spTree>
      <p:nvGrpSpPr>
        <p:cNvPr id="1" name=""/>
        <p:cNvGrpSpPr/>
        <p:nvPr/>
      </p:nvGrpSpPr>
      <p:grpSpPr>
        <a:xfrm>
          <a:off x="0" y="0"/>
          <a:ext cx="0" cy="0"/>
          <a:chOff x="0" y="0"/>
          <a:chExt cx="0" cy="0"/>
        </a:xfrm>
      </p:grpSpPr>
      <p:pic>
        <p:nvPicPr>
          <p:cNvPr id="4" name="Picture 13"/>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228600" y="5334000"/>
            <a:ext cx="1336675" cy="1336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pic>
        <p:nvPicPr>
          <p:cNvPr id="5" name="Picture 4"/>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1" y="0"/>
            <a:ext cx="9144000" cy="6858000"/>
          </a:xfrm>
          <a:prstGeom prst="rect">
            <a:avLst/>
          </a:prstGeom>
        </p:spPr>
      </p:pic>
    </p:spTree>
    <p:extLst>
      <p:ext uri="{BB962C8B-B14F-4D97-AF65-F5344CB8AC3E}">
        <p14:creationId xmlns:p14="http://schemas.microsoft.com/office/powerpoint/2010/main" val="17022741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6_Section Header">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rcRect b="-4187"/>
          <a:stretch>
            <a:fillRect/>
          </a:stretch>
        </p:blipFill>
        <p:spPr bwMode="auto">
          <a:xfrm>
            <a:off x="0" y="-17463"/>
            <a:ext cx="9144000" cy="6113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pic>
        <p:nvPicPr>
          <p:cNvPr id="5" name="Picture 13"/>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439054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7_Section Header">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0" y="0"/>
            <a:ext cx="9144000" cy="609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pic>
        <p:nvPicPr>
          <p:cNvPr id="5" name="Picture 13"/>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33735598"/>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Rectangle 3"/>
          <p:cNvSpPr/>
          <p:nvPr userDrawn="1"/>
        </p:nvSpPr>
        <p:spPr>
          <a:xfrm>
            <a:off x="0" y="914400"/>
            <a:ext cx="9144000" cy="594360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defRPr/>
            </a:pPr>
            <a:endParaRPr lang="en-US">
              <a:solidFill>
                <a:srgbClr val="FFFFFF"/>
              </a:solidFill>
              <a:latin typeface="Franklin Gothic Book" charset="0"/>
            </a:endParaRPr>
          </a:p>
        </p:txBody>
      </p:sp>
      <p:sp>
        <p:nvSpPr>
          <p:cNvPr id="1029" name="Text Placeholder 7"/>
          <p:cNvSpPr>
            <a:spLocks noGrp="1"/>
          </p:cNvSpPr>
          <p:nvPr>
            <p:ph type="body" idx="1"/>
          </p:nvPr>
        </p:nvSpPr>
        <p:spPr bwMode="auto">
          <a:xfrm>
            <a:off x="304800" y="1554163"/>
            <a:ext cx="8686800"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1" name="Date Placeholder 10"/>
          <p:cNvSpPr>
            <a:spLocks noGrp="1"/>
          </p:cNvSpPr>
          <p:nvPr>
            <p:ph type="dt" sz="half" idx="2"/>
          </p:nvPr>
        </p:nvSpPr>
        <p:spPr>
          <a:xfrm>
            <a:off x="3505200" y="6477000"/>
            <a:ext cx="2514600" cy="288925"/>
          </a:xfrm>
          <a:prstGeom prst="rect">
            <a:avLst/>
          </a:prstGeom>
        </p:spPr>
        <p:txBody>
          <a:bodyPr vert="horz" wrap="square" lIns="91440" tIns="45720" rIns="91440" bIns="45720" numCol="1" anchor="t" anchorCtr="0" compatLnSpc="1">
            <a:prstTxWarp prst="textNoShape">
              <a:avLst/>
            </a:prstTxWarp>
          </a:bodyPr>
          <a:lstStyle>
            <a:lvl1pPr eaLnBrk="1" hangingPunct="1">
              <a:defRPr sz="1200">
                <a:solidFill>
                  <a:srgbClr val="D38E27"/>
                </a:solidFill>
              </a:defRPr>
            </a:lvl1pPr>
          </a:lstStyle>
          <a:p>
            <a:pPr>
              <a:defRPr/>
            </a:pPr>
            <a:endParaRPr lang="en-US" altLang="en-US">
              <a:solidFill>
                <a:schemeClr val="tx2"/>
              </a:solidFill>
            </a:endParaRPr>
          </a:p>
        </p:txBody>
      </p:sp>
      <p:sp>
        <p:nvSpPr>
          <p:cNvPr id="5" name="Slide Number Placeholder 4"/>
          <p:cNvSpPr>
            <a:spLocks noGrp="1"/>
          </p:cNvSpPr>
          <p:nvPr>
            <p:ph type="sldNum" sz="quarter" idx="4"/>
          </p:nvPr>
        </p:nvSpPr>
        <p:spPr>
          <a:xfrm>
            <a:off x="8229600" y="6477000"/>
            <a:ext cx="762000" cy="244475"/>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solidFill>
                  <a:srgbClr val="D38E27"/>
                </a:solidFill>
              </a:defRPr>
            </a:lvl1pPr>
          </a:lstStyle>
          <a:p>
            <a:pPr>
              <a:defRPr/>
            </a:pPr>
            <a:fld id="{588078BF-B6EB-F04C-B7B8-E4AEC48075F9}" type="slidenum">
              <a:rPr lang="en-US" altLang="en-US"/>
              <a:pPr>
                <a:defRPr/>
              </a:pPr>
              <a:t>‹#›</a:t>
            </a:fld>
            <a:endParaRPr lang="en-US" altLang="en-US" sz="1400" b="1">
              <a:solidFill>
                <a:srgbClr val="FFFFFF"/>
              </a:solidFill>
            </a:endParaRPr>
          </a:p>
        </p:txBody>
      </p:sp>
      <p:sp>
        <p:nvSpPr>
          <p:cNvPr id="1040" name="Text Box 8"/>
          <p:cNvSpPr txBox="1">
            <a:spLocks noChangeArrowheads="1"/>
          </p:cNvSpPr>
          <p:nvPr userDrawn="1"/>
        </p:nvSpPr>
        <p:spPr bwMode="auto">
          <a:xfrm>
            <a:off x="6781800" y="6172200"/>
            <a:ext cx="1600200" cy="457200"/>
          </a:xfrm>
          <a:prstGeom prst="rect">
            <a:avLst/>
          </a:prstGeom>
          <a:noFill/>
          <a:ln>
            <a:noFill/>
          </a:ln>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spcBef>
                <a:spcPct val="50000"/>
              </a:spcBef>
              <a:defRPr/>
            </a:pPr>
            <a:endParaRPr lang="en-US"/>
          </a:p>
        </p:txBody>
      </p:sp>
      <p:sp>
        <p:nvSpPr>
          <p:cNvPr id="10" name="Title Placeholder 9"/>
          <p:cNvSpPr>
            <a:spLocks noGrp="1"/>
          </p:cNvSpPr>
          <p:nvPr>
            <p:ph type="title"/>
          </p:nvPr>
        </p:nvSpPr>
        <p:spPr>
          <a:xfrm>
            <a:off x="304800" y="0"/>
            <a:ext cx="8686800" cy="838200"/>
          </a:xfrm>
          <a:prstGeom prst="rect">
            <a:avLst/>
          </a:prstGeom>
        </p:spPr>
        <p:txBody>
          <a:bodyPr vert="horz" anchor="ctr">
            <a:normAutofit/>
          </a:bodyPr>
          <a:lstStyle/>
          <a:p>
            <a:r>
              <a:rPr lang="en-US" dirty="0"/>
              <a:t>Click To Edit Master Title Style</a:t>
            </a:r>
          </a:p>
        </p:txBody>
      </p:sp>
      <p:sp>
        <p:nvSpPr>
          <p:cNvPr id="28" name="Footer Placeholder 27"/>
          <p:cNvSpPr>
            <a:spLocks noGrp="1"/>
          </p:cNvSpPr>
          <p:nvPr>
            <p:ph type="ftr" sz="quarter" idx="3"/>
          </p:nvPr>
        </p:nvSpPr>
        <p:spPr>
          <a:xfrm>
            <a:off x="152400" y="6477000"/>
            <a:ext cx="3352800" cy="288925"/>
          </a:xfrm>
          <a:prstGeom prst="rect">
            <a:avLst/>
          </a:prstGeom>
        </p:spPr>
        <p:txBody>
          <a:bodyPr vert="horz" wrap="square" lIns="91440" tIns="45720" rIns="91440" bIns="45720" numCol="1" anchor="t" anchorCtr="0" compatLnSpc="1">
            <a:prstTxWarp prst="textNoShape">
              <a:avLst/>
            </a:prstTxWarp>
          </a:bodyPr>
          <a:lstStyle>
            <a:lvl1pPr eaLnBrk="1" hangingPunct="1">
              <a:defRPr sz="1200">
                <a:solidFill>
                  <a:srgbClr val="D38E27"/>
                </a:solidFill>
                <a:ea typeface="ＭＳ Ｐゴシック" charset="0"/>
                <a:cs typeface="ＭＳ Ｐゴシック" charset="0"/>
              </a:defRPr>
            </a:lvl1pPr>
          </a:lstStyle>
          <a:p>
            <a:pPr>
              <a:defRPr/>
            </a:pPr>
            <a:r>
              <a:rPr lang="en-US" dirty="0" err="1"/>
              <a:t>www.BootstrapWorld.org</a:t>
            </a:r>
            <a:r>
              <a:rPr lang="en-US" dirty="0"/>
              <a:t>     |    #</a:t>
            </a:r>
            <a:r>
              <a:rPr lang="en-US" dirty="0" err="1"/>
              <a:t>BootstrapCS</a:t>
            </a:r>
            <a:endParaRPr lang="en-US" dirty="0"/>
          </a:p>
        </p:txBody>
      </p:sp>
    </p:spTree>
  </p:cSld>
  <p:clrMap bg1="dk1" tx1="lt1" bg2="dk2" tx2="lt2" accent1="accent1" accent2="accent2" accent3="accent3" accent4="accent4" accent5="accent5" accent6="accent6" hlink="hlink" folHlink="folHlink"/>
  <p:sldLayoutIdLst>
    <p:sldLayoutId id="2147486314" r:id="rId1"/>
    <p:sldLayoutId id="2147486315" r:id="rId2"/>
    <p:sldLayoutId id="2147486316" r:id="rId3"/>
    <p:sldLayoutId id="2147486317" r:id="rId4"/>
    <p:sldLayoutId id="2147486318" r:id="rId5"/>
    <p:sldLayoutId id="2147486319" r:id="rId6"/>
    <p:sldLayoutId id="2147486320" r:id="rId7"/>
    <p:sldLayoutId id="2147486321" r:id="rId8"/>
    <p:sldLayoutId id="2147486322" r:id="rId9"/>
    <p:sldLayoutId id="2147486323" r:id="rId10"/>
    <p:sldLayoutId id="2147486324" r:id="rId11"/>
  </p:sldLayoutIdLst>
  <p:hf sldNum="0" hdr="0" dt="0"/>
  <p:txStyles>
    <p:title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p:titleStyle>
    <p:bodyStyle>
      <a:lvl1pPr marL="342900" indent="-342900" algn="l" rtl="0" eaLnBrk="0" fontAlgn="base" hangingPunct="0">
        <a:spcBef>
          <a:spcPct val="20000"/>
        </a:spcBef>
        <a:spcAft>
          <a:spcPct val="0"/>
        </a:spcAft>
        <a:buClr>
          <a:schemeClr val="tx1"/>
        </a:buClr>
        <a:buSzPct val="70000"/>
        <a:buFont typeface="Wingdings" charset="2"/>
        <a:buChar char="§"/>
        <a:defRPr sz="2800" kern="1200">
          <a:solidFill>
            <a:srgbClr val="000000"/>
          </a:solidFill>
          <a:latin typeface="Helvetica"/>
          <a:ea typeface="ＭＳ Ｐゴシック" charset="-128"/>
          <a:cs typeface="Helvetica"/>
        </a:defRPr>
      </a:lvl1pPr>
      <a:lvl2pPr marL="742950" indent="-285750" algn="l" rtl="0" eaLnBrk="0" fontAlgn="base" hangingPunct="0">
        <a:spcBef>
          <a:spcPct val="20000"/>
        </a:spcBef>
        <a:spcAft>
          <a:spcPct val="0"/>
        </a:spcAft>
        <a:buClr>
          <a:schemeClr val="tx1"/>
        </a:buClr>
        <a:buSzPct val="70000"/>
        <a:buFont typeface="Wingdings" charset="2"/>
        <a:buChar char="§"/>
        <a:defRPr sz="2400" kern="1200">
          <a:solidFill>
            <a:srgbClr val="000000"/>
          </a:solidFill>
          <a:latin typeface="Helvetica"/>
          <a:ea typeface="ＭＳ Ｐゴシック" charset="-128"/>
          <a:cs typeface="Helvetica"/>
        </a:defRPr>
      </a:lvl2pPr>
      <a:lvl3pPr marL="1143000" indent="-228600" algn="l" rtl="0" eaLnBrk="0" fontAlgn="base" hangingPunct="0">
        <a:spcBef>
          <a:spcPct val="20000"/>
        </a:spcBef>
        <a:spcAft>
          <a:spcPct val="0"/>
        </a:spcAft>
        <a:buClr>
          <a:schemeClr val="tx1"/>
        </a:buClr>
        <a:buSzPct val="70000"/>
        <a:buFont typeface="Wingdings" charset="2"/>
        <a:buChar char="§"/>
        <a:defRPr sz="2000" kern="1200">
          <a:solidFill>
            <a:srgbClr val="000000"/>
          </a:solidFill>
          <a:latin typeface="Helvetica"/>
          <a:ea typeface="ＭＳ Ｐゴシック" charset="-128"/>
          <a:cs typeface="Helvetica"/>
        </a:defRPr>
      </a:lvl3pPr>
      <a:lvl4pPr marL="1600200" indent="-228600" algn="l" rtl="0" eaLnBrk="0" fontAlgn="base" hangingPunct="0">
        <a:spcBef>
          <a:spcPct val="20000"/>
        </a:spcBef>
        <a:spcAft>
          <a:spcPct val="0"/>
        </a:spcAft>
        <a:buClr>
          <a:schemeClr val="tx1"/>
        </a:buClr>
        <a:buSzPct val="70000"/>
        <a:buFont typeface="Wingdings" charset="2"/>
        <a:buChar char="§"/>
        <a:defRPr kern="1200">
          <a:solidFill>
            <a:srgbClr val="000000"/>
          </a:solidFill>
          <a:latin typeface="Helvetica"/>
          <a:ea typeface="ＭＳ Ｐゴシック" charset="-128"/>
          <a:cs typeface="Helvetica"/>
        </a:defRPr>
      </a:lvl4pPr>
      <a:lvl5pPr marL="2057400" indent="-228600" algn="l" rtl="0" eaLnBrk="0" fontAlgn="base" hangingPunct="0">
        <a:spcBef>
          <a:spcPct val="20000"/>
        </a:spcBef>
        <a:spcAft>
          <a:spcPct val="0"/>
        </a:spcAft>
        <a:buClr>
          <a:schemeClr val="tx1"/>
        </a:buClr>
        <a:buSzPct val="60000"/>
        <a:buFont typeface="Wingdings" charset="2"/>
        <a:buChar char="§"/>
        <a:defRPr sz="1600" kern="1200">
          <a:solidFill>
            <a:srgbClr val="000000"/>
          </a:solidFill>
          <a:latin typeface="Helvetica"/>
          <a:ea typeface="ＭＳ Ｐゴシック" charset="-128"/>
          <a:cs typeface="Helvetica"/>
        </a:defRPr>
      </a:lvl5pPr>
      <a:lvl6pPr marL="2514600" indent="-228600" algn="l" rtl="0" eaLnBrk="1" latinLnBrk="0" hangingPunct="1">
        <a:spcBef>
          <a:spcPct val="20000"/>
        </a:spcBef>
        <a:buClr>
          <a:schemeClr val="accent1"/>
        </a:buClr>
        <a:buSzPct val="60000"/>
        <a:buFont typeface="Wingdings 2"/>
        <a:buChar char=""/>
        <a:defRPr kumimoji="0" sz="1800" kern="1200">
          <a:solidFill>
            <a:schemeClr val="tx2"/>
          </a:solidFill>
          <a:latin typeface="+mn-lt"/>
          <a:ea typeface="+mn-ea"/>
          <a:cs typeface="+mn-cs"/>
        </a:defRPr>
      </a:lvl6pPr>
      <a:lvl7pPr marL="2971800" indent="-228600" algn="l" rtl="0" eaLnBrk="1" latinLnBrk="0" hangingPunct="1">
        <a:spcBef>
          <a:spcPct val="20000"/>
        </a:spcBef>
        <a:buClr>
          <a:schemeClr val="accent1"/>
        </a:buClr>
        <a:buSzPct val="60000"/>
        <a:buFont typeface="Wingdings 2"/>
        <a:buChar char=""/>
        <a:defRPr kumimoji="0" sz="1600" kern="1200">
          <a:solidFill>
            <a:schemeClr val="tx2"/>
          </a:solidFill>
          <a:latin typeface="+mn-lt"/>
          <a:ea typeface="+mn-ea"/>
          <a:cs typeface="+mn-cs"/>
        </a:defRPr>
      </a:lvl7pPr>
      <a:lvl8pPr marL="3429000" indent="-228600" algn="l" rtl="0" eaLnBrk="1" latinLnBrk="0" hangingPunct="1">
        <a:spcBef>
          <a:spcPct val="20000"/>
        </a:spcBef>
        <a:buClr>
          <a:schemeClr val="accent1"/>
        </a:buClr>
        <a:buSzPct val="60000"/>
        <a:buFont typeface="Wingdings 2"/>
        <a:buChar char=""/>
        <a:defRPr kumimoji="0" sz="1600" kern="1200" baseline="0">
          <a:solidFill>
            <a:schemeClr val="tx2"/>
          </a:solidFill>
          <a:latin typeface="+mn-lt"/>
          <a:ea typeface="+mn-ea"/>
          <a:cs typeface="+mn-cs"/>
        </a:defRPr>
      </a:lvl8pPr>
      <a:lvl9pPr marL="3886200" indent="-228600" algn="l" rtl="0" eaLnBrk="1" latinLnBrk="0" hangingPunct="1">
        <a:spcBef>
          <a:spcPct val="20000"/>
        </a:spcBef>
        <a:buClr>
          <a:schemeClr val="accent1"/>
        </a:buClr>
        <a:buSzPct val="60000"/>
        <a:buFont typeface="Wingdings 2"/>
        <a:buChar char=""/>
        <a:defRPr kumimoji="0" sz="1400" kern="1200" baseline="0">
          <a:solidFill>
            <a:schemeClr val="tx2"/>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 Id="rId3" Type="http://schemas.openxmlformats.org/officeDocument/2006/relationships/image" Target="../media/image12.png"/></Relationships>
</file>

<file path=ppt/slides/_rels/slide10.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2.png"/><Relationship Id="rId5" Type="http://schemas.openxmlformats.org/officeDocument/2006/relationships/image" Target="../media/image33.tiff"/><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51.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51.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3.xml.rels><?xml version="1.0" encoding="UTF-8" standalone="yes"?>
<Relationships xmlns="http://schemas.openxmlformats.org/package/2006/relationships"><Relationship Id="rId3" Type="http://schemas.openxmlformats.org/officeDocument/2006/relationships/image" Target="../media/image52.png"/><Relationship Id="rId4" Type="http://schemas.openxmlformats.org/officeDocument/2006/relationships/hyperlink" Target="https://code.pyret.org/editor#share=0BzzMl1BJlJDkSXNaU185LVZ3VE0" TargetMode="External"/><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hyperlink" Target="https://code.pyret.org/editor#share=0BzzMl1BJlJDkR2JlQzdIRXdZemM" TargetMode="Externa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hyperlink" Target="https://code.pyret.org/editor#share=0BzzMl1BJlJDkM0dQODJZVHBVSjQ"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28.tiff"/><Relationship Id="rId4" Type="http://schemas.openxmlformats.org/officeDocument/2006/relationships/image" Target="../media/image30.tiff"/><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53.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53.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53.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3" Type="http://schemas.openxmlformats.org/officeDocument/2006/relationships/image" Target="../media/image54.jpeg"/><Relationship Id="rId4" Type="http://schemas.openxmlformats.org/officeDocument/2006/relationships/image" Target="../media/image55.jpeg"/><Relationship Id="rId5" Type="http://schemas.openxmlformats.org/officeDocument/2006/relationships/image" Target="../media/image56.jpeg"/><Relationship Id="rId6" Type="http://schemas.openxmlformats.org/officeDocument/2006/relationships/image" Target="../media/image57.tiff"/><Relationship Id="rId1" Type="http://schemas.openxmlformats.org/officeDocument/2006/relationships/slideLayout" Target="../slideLayouts/slideLayout11.xml"/><Relationship Id="rId2" Type="http://schemas.openxmlformats.org/officeDocument/2006/relationships/notesSlide" Target="../notesSlides/notesSlide4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8.png"/><Relationship Id="rId3" Type="http://schemas.openxmlformats.org/officeDocument/2006/relationships/image" Target="../media/image59.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1.xml"/><Relationship Id="rId4" Type="http://schemas.openxmlformats.org/officeDocument/2006/relationships/image" Target="../media/image34.png"/><Relationship Id="rId5" Type="http://schemas.openxmlformats.org/officeDocument/2006/relationships/image" Target="../media/image35.png"/><Relationship Id="rId6" Type="http://schemas.openxmlformats.org/officeDocument/2006/relationships/image" Target="../media/image36.png"/><Relationship Id="rId1" Type="http://schemas.openxmlformats.org/officeDocument/2006/relationships/tags" Target="../tags/tag1.xml"/><Relationship Id="rId2"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2.xml"/><Relationship Id="rId4" Type="http://schemas.openxmlformats.org/officeDocument/2006/relationships/image" Target="../media/image37.tiff"/><Relationship Id="rId5" Type="http://schemas.openxmlformats.org/officeDocument/2006/relationships/image" Target="../media/image38.tiff"/><Relationship Id="rId1" Type="http://schemas.openxmlformats.org/officeDocument/2006/relationships/tags" Target="../tags/tag2.xml"/><Relationship Id="rId2"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3.xml"/><Relationship Id="rId4" Type="http://schemas.openxmlformats.org/officeDocument/2006/relationships/image" Target="../media/image39.tiff"/><Relationship Id="rId1" Type="http://schemas.openxmlformats.org/officeDocument/2006/relationships/tags" Target="../tags/tag3.xml"/><Relationship Id="rId2"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4.xml"/><Relationship Id="rId4" Type="http://schemas.openxmlformats.org/officeDocument/2006/relationships/image" Target="../media/image40.tiff"/><Relationship Id="rId5" Type="http://schemas.openxmlformats.org/officeDocument/2006/relationships/image" Target="../media/image41.tiff"/><Relationship Id="rId1" Type="http://schemas.openxmlformats.org/officeDocument/2006/relationships/tags" Target="../tags/tag4.xml"/><Relationship Id="rId2"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tags" Target="../tags/tag5.xml"/><Relationship Id="rId2" Type="http://schemas.openxmlformats.org/officeDocument/2006/relationships/slideLayout" Target="../slideLayouts/slideLayout3.xml"/><Relationship Id="rId3" Type="http://schemas.openxmlformats.org/officeDocument/2006/relationships/notesSlide" Target="../notesSlides/notesSlide1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3" Type="http://schemas.openxmlformats.org/officeDocument/2006/relationships/image" Target="../media/image13.tiff"/><Relationship Id="rId4" Type="http://schemas.openxmlformats.org/officeDocument/2006/relationships/image" Target="../media/image14.png"/><Relationship Id="rId5" Type="http://schemas.openxmlformats.org/officeDocument/2006/relationships/image" Target="../media/image12.png"/><Relationship Id="rId6" Type="http://schemas.openxmlformats.org/officeDocument/2006/relationships/image" Target="../media/image15.png"/><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code.pyret.org/" TargetMode="External"/><Relationship Id="rId3" Type="http://schemas.openxmlformats.org/officeDocument/2006/relationships/hyperlink" Target="http://www.BootstrapWorld.org/materials"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6.tiff"/><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s://code.pyret.org/editor#share=0BzzMl1BJlJDkZmxmNkliQ3RFZ2s"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s://code.pyret.org/editor#share=0BzzMl1BJlJDkLVduMEtsSFRKLVE"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s://code.pyret.org/editor#share=0BzzMl1BJlJDkek5OQWtzVFdkaWc" TargetMode="Externa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7.tiff"/></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2.tiff"/></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s://code.pyret.org/editor#share=0BzzMl1BJlJDkWk01QktmVXZzS1E" TargetMode="External"/><Relationship Id="rId3" Type="http://schemas.openxmlformats.org/officeDocument/2006/relationships/image" Target="../media/image42.tiff"/></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42.tiff"/></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2.tiff"/></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3.tif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8.emf"/></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hyperlink" Target="https://code.pyret.org/editor#share=0BzzMl1BJlJDkNnlKOE84QUlUZVk" TargetMode="Externa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40.tiff"/></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40.tiff"/></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41.tiff"/><Relationship Id="rId3" Type="http://schemas.openxmlformats.org/officeDocument/2006/relationships/image" Target="../media/image44.tiff"/></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7.xml.rels><?xml version="1.0" encoding="UTF-8" standalone="yes"?>
<Relationships xmlns="http://schemas.openxmlformats.org/package/2006/relationships"><Relationship Id="rId3" Type="http://schemas.openxmlformats.org/officeDocument/2006/relationships/image" Target="../media/image46.tiff"/><Relationship Id="rId4" Type="http://schemas.openxmlformats.org/officeDocument/2006/relationships/image" Target="../media/image18.emf"/><Relationship Id="rId1" Type="http://schemas.openxmlformats.org/officeDocument/2006/relationships/slideLayout" Target="../slideLayouts/slideLayout11.xml"/><Relationship Id="rId2" Type="http://schemas.openxmlformats.org/officeDocument/2006/relationships/image" Target="../media/image45.tiff"/></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11" Type="http://schemas.openxmlformats.org/officeDocument/2006/relationships/image" Target="../media/image28.tiff"/><Relationship Id="rId12" Type="http://schemas.openxmlformats.org/officeDocument/2006/relationships/image" Target="../media/image29.tiff"/><Relationship Id="rId13" Type="http://schemas.openxmlformats.org/officeDocument/2006/relationships/image" Target="../media/image30.tiff"/><Relationship Id="rId1" Type="http://schemas.openxmlformats.org/officeDocument/2006/relationships/slideLayout" Target="../slideLayouts/slideLayout3.xml"/><Relationship Id="rId2" Type="http://schemas.openxmlformats.org/officeDocument/2006/relationships/image" Target="../media/image19.tiff"/><Relationship Id="rId3" Type="http://schemas.openxmlformats.org/officeDocument/2006/relationships/image" Target="../media/image20.tiff"/><Relationship Id="rId4" Type="http://schemas.openxmlformats.org/officeDocument/2006/relationships/image" Target="../media/image21.tiff"/><Relationship Id="rId5" Type="http://schemas.openxmlformats.org/officeDocument/2006/relationships/image" Target="../media/image22.tiff"/><Relationship Id="rId6" Type="http://schemas.openxmlformats.org/officeDocument/2006/relationships/image" Target="../media/image23.tiff"/><Relationship Id="rId7" Type="http://schemas.openxmlformats.org/officeDocument/2006/relationships/image" Target="../media/image24.tiff"/><Relationship Id="rId8" Type="http://schemas.openxmlformats.org/officeDocument/2006/relationships/image" Target="../media/image25.tiff"/><Relationship Id="rId9" Type="http://schemas.openxmlformats.org/officeDocument/2006/relationships/image" Target="../media/image26.tiff"/><Relationship Id="rId10" Type="http://schemas.openxmlformats.org/officeDocument/2006/relationships/image" Target="../media/image27.tiff"/></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hyperlink" Target="https://code.pyret.org/editor#share=0BzzMl1BJlJDkWmcycFB1WTVRc3M" TargetMode="Externa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hyperlink" Target="https://code.pyret.org/editor#share=0BzzMl1BJlJDkQ3c4SDlDS1BaLWM" TargetMode="Externa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48.tiff"/></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49.tiff"/></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hyperlink" Target="https://code.pyret.org/editor#share=0BzzMl1BJlJDkNkEtSXdzeXUyMGs" TargetMode="Externa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hyperlink" Target="https://code.pyret.org/editor#share=0BzzMl1BJlJDkSXNaU185LVZ3VE0" TargetMode="Externa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50.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rot="19722666">
            <a:off x="1745727" y="1949826"/>
            <a:ext cx="5486400" cy="2400657"/>
          </a:xfrm>
          <a:prstGeom prst="rect">
            <a:avLst/>
          </a:prstGeom>
          <a:noFill/>
        </p:spPr>
        <p:txBody>
          <a:bodyPr wrap="square" rtlCol="0">
            <a:spAutoFit/>
          </a:bodyPr>
          <a:lstStyle/>
          <a:p>
            <a:r>
              <a:rPr lang="en-US" sz="15000" b="1" dirty="0">
                <a:solidFill>
                  <a:schemeClr val="tx1">
                    <a:alpha val="75000"/>
                  </a:schemeClr>
                </a:solidFill>
              </a:rPr>
              <a:t>BETA</a:t>
            </a:r>
          </a:p>
        </p:txBody>
      </p:sp>
      <p:pic>
        <p:nvPicPr>
          <p:cNvPr id="5" name="Picture 11"/>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28600" y="6248400"/>
            <a:ext cx="2083329" cy="6035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p:cNvSpPr txBox="1"/>
          <p:nvPr/>
        </p:nvSpPr>
        <p:spPr>
          <a:xfrm>
            <a:off x="4886103" y="5996226"/>
            <a:ext cx="4257897" cy="861774"/>
          </a:xfrm>
          <a:prstGeom prst="rect">
            <a:avLst/>
          </a:prstGeom>
          <a:noFill/>
        </p:spPr>
        <p:txBody>
          <a:bodyPr wrap="none" rtlCol="0">
            <a:spAutoFit/>
          </a:bodyPr>
          <a:lstStyle/>
          <a:p>
            <a:r>
              <a:rPr lang="en-US" sz="5000" b="1" dirty="0" err="1">
                <a:latin typeface="Century Gothic" charset="0"/>
                <a:ea typeface="Century Gothic" charset="0"/>
                <a:cs typeface="Century Gothic" charset="0"/>
              </a:rPr>
              <a:t>DataScience</a:t>
            </a:r>
            <a:endParaRPr lang="en-US" sz="5000" b="1" dirty="0">
              <a:latin typeface="Century Gothic" charset="0"/>
              <a:ea typeface="Century Gothic" charset="0"/>
              <a:cs typeface="Century Gothic" charset="0"/>
            </a:endParaRP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r>
              <a:rPr lang="en-US" dirty="0"/>
              <a:t>The Austerity Problem</a:t>
            </a:r>
          </a:p>
        </p:txBody>
      </p:sp>
      <p:sp>
        <p:nvSpPr>
          <p:cNvPr id="13" name="Content Placeholder 12"/>
          <p:cNvSpPr>
            <a:spLocks noGrp="1"/>
          </p:cNvSpPr>
          <p:nvPr>
            <p:ph idx="1"/>
          </p:nvPr>
        </p:nvSpPr>
        <p:spPr/>
        <p:txBody>
          <a:bodyPr/>
          <a:lstStyle/>
          <a:p>
            <a:endParaRPr lang="en-US"/>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pic>
        <p:nvPicPr>
          <p:cNvPr id="5" name="Picture 4"/>
          <p:cNvPicPr>
            <a:picLocks noChangeAspect="1"/>
          </p:cNvPicPr>
          <p:nvPr/>
        </p:nvPicPr>
        <p:blipFill>
          <a:blip r:embed="rId3"/>
          <a:stretch>
            <a:fillRect/>
          </a:stretch>
        </p:blipFill>
        <p:spPr>
          <a:xfrm>
            <a:off x="152400" y="1603584"/>
            <a:ext cx="6246866" cy="1827882"/>
          </a:xfrm>
          <a:prstGeom prst="rect">
            <a:avLst/>
          </a:prstGeom>
        </p:spPr>
      </p:pic>
      <p:pic>
        <p:nvPicPr>
          <p:cNvPr id="8" name="Picture 7"/>
          <p:cNvPicPr>
            <a:picLocks noChangeAspect="1"/>
          </p:cNvPicPr>
          <p:nvPr/>
        </p:nvPicPr>
        <p:blipFill>
          <a:blip r:embed="rId4"/>
          <a:stretch>
            <a:fillRect/>
          </a:stretch>
        </p:blipFill>
        <p:spPr>
          <a:xfrm>
            <a:off x="1371600" y="3427006"/>
            <a:ext cx="7188522" cy="2637400"/>
          </a:xfrm>
          <a:prstGeom prst="rect">
            <a:avLst/>
          </a:prstGeom>
        </p:spPr>
      </p:pic>
      <p:pic>
        <p:nvPicPr>
          <p:cNvPr id="7" name="Picture 6"/>
          <p:cNvPicPr>
            <a:picLocks noChangeAspect="1"/>
          </p:cNvPicPr>
          <p:nvPr/>
        </p:nvPicPr>
        <p:blipFill>
          <a:blip r:embed="rId5"/>
          <a:stretch>
            <a:fillRect/>
          </a:stretch>
        </p:blipFill>
        <p:spPr>
          <a:xfrm>
            <a:off x="2209800" y="2299579"/>
            <a:ext cx="6134100" cy="3695700"/>
          </a:xfrm>
          <a:prstGeom prst="rect">
            <a:avLst/>
          </a:prstGeom>
        </p:spPr>
      </p:pic>
    </p:spTree>
    <p:extLst>
      <p:ext uri="{BB962C8B-B14F-4D97-AF65-F5344CB8AC3E}">
        <p14:creationId xmlns:p14="http://schemas.microsoft.com/office/powerpoint/2010/main" val="311654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386068" y="2316480"/>
            <a:ext cx="6660088" cy="4397997"/>
          </a:xfrm>
          <a:prstGeom prst="rect">
            <a:avLst/>
          </a:prstGeom>
        </p:spPr>
      </p:pic>
      <p:sp>
        <p:nvSpPr>
          <p:cNvPr id="2" name="Title 1"/>
          <p:cNvSpPr>
            <a:spLocks noGrp="1"/>
          </p:cNvSpPr>
          <p:nvPr>
            <p:ph type="title"/>
          </p:nvPr>
        </p:nvSpPr>
        <p:spPr>
          <a:xfrm>
            <a:off x="304800" y="76200"/>
            <a:ext cx="8686800" cy="838200"/>
          </a:xfrm>
        </p:spPr>
        <p:txBody>
          <a:bodyPr>
            <a:normAutofit/>
          </a:bodyPr>
          <a:lstStyle/>
          <a:p>
            <a:r>
              <a:rPr lang="en-US" sz="3400" dirty="0">
                <a:latin typeface="Helvetica" charset="0"/>
                <a:ea typeface="Helvetica" charset="0"/>
                <a:cs typeface="Helvetica" charset="0"/>
              </a:rPr>
              <a:t>Page 32:</a:t>
            </a:r>
            <a:r>
              <a:rPr lang="en-US" sz="3400" dirty="0">
                <a:latin typeface="Courier New" charset="0"/>
                <a:ea typeface="Courier New" charset="0"/>
                <a:cs typeface="Courier New" charset="0"/>
              </a:rPr>
              <a:t> Recent Title &amp; Year</a:t>
            </a:r>
          </a:p>
        </p:txBody>
      </p:sp>
      <p:graphicFrame>
        <p:nvGraphicFramePr>
          <p:cNvPr id="9" name="Content Placeholder 8"/>
          <p:cNvGraphicFramePr>
            <a:graphicFrameLocks noGrp="1"/>
          </p:cNvGraphicFramePr>
          <p:nvPr>
            <p:ph idx="1"/>
            <p:extLst>
              <p:ext uri="{D42A27DB-BD31-4B8C-83A1-F6EECF244321}">
                <p14:modId xmlns:p14="http://schemas.microsoft.com/office/powerpoint/2010/main" val="56997189"/>
              </p:ext>
            </p:extLst>
          </p:nvPr>
        </p:nvGraphicFramePr>
        <p:xfrm>
          <a:off x="1676399" y="990600"/>
          <a:ext cx="4267201" cy="1005840"/>
        </p:xfrm>
        <a:graphic>
          <a:graphicData uri="http://schemas.openxmlformats.org/drawingml/2006/table">
            <a:tbl>
              <a:tblPr firstRow="1" firstCol="1" bandRow="1">
                <a:tableStyleId>{B301B821-A1FF-4177-AEE7-76D212191A09}</a:tableStyleId>
              </a:tblPr>
              <a:tblGrid>
                <a:gridCol w="1447800">
                  <a:extLst>
                    <a:ext uri="{9D8B030D-6E8A-4147-A177-3AD203B41FA5}">
                      <a16:colId xmlns:a16="http://schemas.microsoft.com/office/drawing/2014/main" xmlns="" val="20000"/>
                    </a:ext>
                  </a:extLst>
                </a:gridCol>
                <a:gridCol w="457200">
                  <a:extLst>
                    <a:ext uri="{9D8B030D-6E8A-4147-A177-3AD203B41FA5}">
                      <a16:colId xmlns:a16="http://schemas.microsoft.com/office/drawing/2014/main" xmlns="" val="20001"/>
                    </a:ext>
                  </a:extLst>
                </a:gridCol>
                <a:gridCol w="445847">
                  <a:extLst>
                    <a:ext uri="{9D8B030D-6E8A-4147-A177-3AD203B41FA5}">
                      <a16:colId xmlns:a16="http://schemas.microsoft.com/office/drawing/2014/main" xmlns="" val="20002"/>
                    </a:ext>
                  </a:extLst>
                </a:gridCol>
                <a:gridCol w="742976">
                  <a:extLst>
                    <a:ext uri="{9D8B030D-6E8A-4147-A177-3AD203B41FA5}">
                      <a16:colId xmlns:a16="http://schemas.microsoft.com/office/drawing/2014/main" xmlns="" val="20003"/>
                    </a:ext>
                  </a:extLst>
                </a:gridCol>
                <a:gridCol w="742976">
                  <a:extLst>
                    <a:ext uri="{9D8B030D-6E8A-4147-A177-3AD203B41FA5}">
                      <a16:colId xmlns:a16="http://schemas.microsoft.com/office/drawing/2014/main" xmlns="" val="20004"/>
                    </a:ext>
                  </a:extLst>
                </a:gridCol>
                <a:gridCol w="430402">
                  <a:extLst>
                    <a:ext uri="{9D8B030D-6E8A-4147-A177-3AD203B41FA5}">
                      <a16:colId xmlns:a16="http://schemas.microsoft.com/office/drawing/2014/main" xmlns="" val="20005"/>
                    </a:ext>
                  </a:extLst>
                </a:gridCol>
              </a:tblGrid>
              <a:tr h="137160">
                <a:tc>
                  <a:txBody>
                    <a:bodyPr/>
                    <a:lstStyle/>
                    <a:p>
                      <a:pPr marL="0" marR="0">
                        <a:spcBef>
                          <a:spcPts val="0"/>
                        </a:spcBef>
                        <a:spcAft>
                          <a:spcPts val="0"/>
                        </a:spcAft>
                      </a:pPr>
                      <a:r>
                        <a:rPr lang="en-US" sz="1100" dirty="0" smtClean="0">
                          <a:effectLst/>
                        </a:rPr>
                        <a:t>Title</a:t>
                      </a:r>
                      <a:endParaRPr lang="en-US" sz="1100" dirty="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Studio</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Total </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Domestic</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dirty="0">
                          <a:effectLst/>
                        </a:rPr>
                        <a:t>Overseas</a:t>
                      </a:r>
                      <a:endParaRPr lang="en-US" sz="1100" dirty="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Year</a:t>
                      </a:r>
                      <a:endParaRPr lang="en-US" sz="1100">
                        <a:effectLst/>
                        <a:latin typeface="Times New Roman" charset="0"/>
                        <a:ea typeface="Arial Unicode MS" charset="0"/>
                      </a:endParaRPr>
                    </a:p>
                  </a:txBody>
                  <a:tcPr marL="28575" marR="28575" marT="0" marB="0" anchor="b"/>
                </a:tc>
                <a:extLst>
                  <a:ext uri="{0D108BD9-81ED-4DB2-BD59-A6C34878D82A}">
                    <a16:rowId xmlns:a16="http://schemas.microsoft.com/office/drawing/2014/main" xmlns="" val="10000"/>
                  </a:ext>
                </a:extLst>
              </a:tr>
              <a:tr h="137160">
                <a:tc>
                  <a:txBody>
                    <a:bodyPr/>
                    <a:lstStyle/>
                    <a:p>
                      <a:pPr marL="0" marR="0">
                        <a:spcBef>
                          <a:spcPts val="0"/>
                        </a:spcBef>
                        <a:spcAft>
                          <a:spcPts val="0"/>
                        </a:spcAft>
                      </a:pPr>
                      <a:r>
                        <a:rPr lang="en-US" sz="1100">
                          <a:effectLst/>
                        </a:rPr>
                        <a:t>Interstellar</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Par.</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675.1</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188</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487.1</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2014</a:t>
                      </a:r>
                      <a:endParaRPr lang="en-US" sz="1100">
                        <a:effectLst/>
                        <a:latin typeface="Times New Roman" charset="0"/>
                        <a:ea typeface="Arial Unicode MS" charset="0"/>
                      </a:endParaRPr>
                    </a:p>
                  </a:txBody>
                  <a:tcPr marL="28575" marR="28575" marT="0" marB="0" anchor="b"/>
                </a:tc>
                <a:extLst>
                  <a:ext uri="{0D108BD9-81ED-4DB2-BD59-A6C34878D82A}">
                    <a16:rowId xmlns:a16="http://schemas.microsoft.com/office/drawing/2014/main" xmlns="" val="10001"/>
                  </a:ext>
                </a:extLst>
              </a:tr>
              <a:tr h="137160">
                <a:tc>
                  <a:txBody>
                    <a:bodyPr/>
                    <a:lstStyle/>
                    <a:p>
                      <a:pPr marL="0" marR="0">
                        <a:spcBef>
                          <a:spcPts val="0"/>
                        </a:spcBef>
                        <a:spcAft>
                          <a:spcPts val="0"/>
                        </a:spcAft>
                      </a:pPr>
                      <a:r>
                        <a:rPr lang="en-US" sz="1100">
                          <a:effectLst/>
                        </a:rPr>
                        <a:t>The Sixth Sense</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BV</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672.8</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293.5</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379.3</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1999</a:t>
                      </a:r>
                      <a:endParaRPr lang="en-US" sz="1100">
                        <a:effectLst/>
                        <a:latin typeface="Times New Roman" charset="0"/>
                        <a:ea typeface="Arial Unicode MS" charset="0"/>
                      </a:endParaRPr>
                    </a:p>
                  </a:txBody>
                  <a:tcPr marL="28575" marR="28575" marT="0" marB="0" anchor="b"/>
                </a:tc>
                <a:extLst>
                  <a:ext uri="{0D108BD9-81ED-4DB2-BD59-A6C34878D82A}">
                    <a16:rowId xmlns:a16="http://schemas.microsoft.com/office/drawing/2014/main" xmlns="" val="10002"/>
                  </a:ext>
                </a:extLst>
              </a:tr>
              <a:tr h="137160">
                <a:tc>
                  <a:txBody>
                    <a:bodyPr/>
                    <a:lstStyle/>
                    <a:p>
                      <a:pPr marL="0" marR="0">
                        <a:spcBef>
                          <a:spcPts val="0"/>
                        </a:spcBef>
                        <a:spcAft>
                          <a:spcPts val="0"/>
                        </a:spcAft>
                      </a:pPr>
                      <a:r>
                        <a:rPr lang="en-US" sz="1100">
                          <a:effectLst/>
                        </a:rPr>
                        <a:t>Man of Steel</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WB</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668</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291</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377</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2013</a:t>
                      </a:r>
                      <a:endParaRPr lang="en-US" sz="1100">
                        <a:effectLst/>
                        <a:latin typeface="Times New Roman" charset="0"/>
                        <a:ea typeface="Arial Unicode MS" charset="0"/>
                      </a:endParaRPr>
                    </a:p>
                  </a:txBody>
                  <a:tcPr marL="28575" marR="28575" marT="0" marB="0" anchor="b"/>
                </a:tc>
                <a:extLst>
                  <a:ext uri="{0D108BD9-81ED-4DB2-BD59-A6C34878D82A}">
                    <a16:rowId xmlns:a16="http://schemas.microsoft.com/office/drawing/2014/main" xmlns="" val="10003"/>
                  </a:ext>
                </a:extLst>
              </a:tr>
              <a:tr h="137160">
                <a:tc>
                  <a:txBody>
                    <a:bodyPr/>
                    <a:lstStyle/>
                    <a:p>
                      <a:pPr marL="0" marR="0">
                        <a:spcBef>
                          <a:spcPts val="0"/>
                        </a:spcBef>
                        <a:spcAft>
                          <a:spcPts val="0"/>
                        </a:spcAft>
                      </a:pPr>
                      <a:r>
                        <a:rPr lang="en-US" sz="1100">
                          <a:effectLst/>
                        </a:rPr>
                        <a:t>Kung Fu Panda 2</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P/DW</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665.7</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165.2</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500.4</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2011</a:t>
                      </a:r>
                      <a:endParaRPr lang="en-US" sz="1100">
                        <a:effectLst/>
                        <a:latin typeface="Times New Roman" charset="0"/>
                        <a:ea typeface="Arial Unicode MS" charset="0"/>
                      </a:endParaRPr>
                    </a:p>
                  </a:txBody>
                  <a:tcPr marL="28575" marR="28575" marT="0" marB="0" anchor="b"/>
                </a:tc>
                <a:extLst>
                  <a:ext uri="{0D108BD9-81ED-4DB2-BD59-A6C34878D82A}">
                    <a16:rowId xmlns:a16="http://schemas.microsoft.com/office/drawing/2014/main" xmlns="" val="10004"/>
                  </a:ext>
                </a:extLst>
              </a:tr>
              <a:tr h="137160">
                <a:tc>
                  <a:txBody>
                    <a:bodyPr/>
                    <a:lstStyle/>
                    <a:p>
                      <a:pPr marL="0" marR="0">
                        <a:spcBef>
                          <a:spcPts val="0"/>
                        </a:spcBef>
                        <a:spcAft>
                          <a:spcPts val="0"/>
                        </a:spcAft>
                      </a:pPr>
                      <a:r>
                        <a:rPr lang="en-US" sz="1100" dirty="0">
                          <a:effectLst/>
                        </a:rPr>
                        <a:t>Ice Age: The</a:t>
                      </a:r>
                      <a:r>
                        <a:rPr lang="en-US" sz="1100" baseline="0" dirty="0">
                          <a:effectLst/>
                        </a:rPr>
                        <a:t> </a:t>
                      </a:r>
                      <a:r>
                        <a:rPr lang="en-US" sz="1100" dirty="0">
                          <a:effectLst/>
                        </a:rPr>
                        <a:t>Meltdown</a:t>
                      </a:r>
                      <a:endParaRPr lang="en-US" sz="1100" dirty="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Fox</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660.9</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195.3</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465.6</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dirty="0">
                          <a:effectLst/>
                        </a:rPr>
                        <a:t>2006</a:t>
                      </a:r>
                      <a:endParaRPr lang="en-US" sz="1100" dirty="0">
                        <a:effectLst/>
                        <a:latin typeface="Times New Roman" charset="0"/>
                        <a:ea typeface="Arial Unicode MS" charset="0"/>
                      </a:endParaRPr>
                    </a:p>
                  </a:txBody>
                  <a:tcPr marL="28575" marR="28575" marT="0" marB="0" anchor="b"/>
                </a:tc>
                <a:extLst>
                  <a:ext uri="{0D108BD9-81ED-4DB2-BD59-A6C34878D82A}">
                    <a16:rowId xmlns:a16="http://schemas.microsoft.com/office/drawing/2014/main" xmlns="" val="10005"/>
                  </a:ext>
                </a:extLst>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2142706770"/>
              </p:ext>
            </p:extLst>
          </p:nvPr>
        </p:nvGraphicFramePr>
        <p:xfrm>
          <a:off x="6610155" y="990600"/>
          <a:ext cx="1771845" cy="670560"/>
        </p:xfrm>
        <a:graphic>
          <a:graphicData uri="http://schemas.openxmlformats.org/drawingml/2006/table">
            <a:tbl>
              <a:tblPr firstRow="1" firstCol="1" bandRow="1">
                <a:tableStyleId>{B301B821-A1FF-4177-AEE7-76D212191A09}</a:tableStyleId>
              </a:tblPr>
              <a:tblGrid>
                <a:gridCol w="1310569">
                  <a:extLst>
                    <a:ext uri="{9D8B030D-6E8A-4147-A177-3AD203B41FA5}">
                      <a16:colId xmlns:a16="http://schemas.microsoft.com/office/drawing/2014/main" xmlns="" val="20000"/>
                    </a:ext>
                  </a:extLst>
                </a:gridCol>
                <a:gridCol w="461276">
                  <a:extLst>
                    <a:ext uri="{9D8B030D-6E8A-4147-A177-3AD203B41FA5}">
                      <a16:colId xmlns:a16="http://schemas.microsoft.com/office/drawing/2014/main" xmlns="" val="20001"/>
                    </a:ext>
                  </a:extLst>
                </a:gridCol>
              </a:tblGrid>
              <a:tr h="137160">
                <a:tc>
                  <a:txBody>
                    <a:bodyPr/>
                    <a:lstStyle/>
                    <a:p>
                      <a:pPr marL="0" marR="0">
                        <a:spcBef>
                          <a:spcPts val="0"/>
                        </a:spcBef>
                        <a:spcAft>
                          <a:spcPts val="0"/>
                        </a:spcAft>
                      </a:pPr>
                      <a:r>
                        <a:rPr lang="en-US" sz="1100" dirty="0">
                          <a:effectLst/>
                        </a:rPr>
                        <a:t>Title</a:t>
                      </a:r>
                      <a:endParaRPr lang="en-US" sz="1100" b="0" dirty="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Year</a:t>
                      </a:r>
                      <a:endParaRPr lang="en-US" sz="1100" b="0">
                        <a:effectLst/>
                        <a:latin typeface="Times New Roman" charset="0"/>
                        <a:ea typeface="Arial Unicode MS" charset="0"/>
                      </a:endParaRPr>
                    </a:p>
                  </a:txBody>
                  <a:tcPr marL="28575" marR="28575" marT="0" marB="0" anchor="b"/>
                </a:tc>
                <a:extLst>
                  <a:ext uri="{0D108BD9-81ED-4DB2-BD59-A6C34878D82A}">
                    <a16:rowId xmlns:a16="http://schemas.microsoft.com/office/drawing/2014/main" xmlns="" val="10000"/>
                  </a:ext>
                </a:extLst>
              </a:tr>
              <a:tr h="137160">
                <a:tc>
                  <a:txBody>
                    <a:bodyPr/>
                    <a:lstStyle/>
                    <a:p>
                      <a:pPr marL="0" marR="0">
                        <a:spcBef>
                          <a:spcPts val="0"/>
                        </a:spcBef>
                        <a:spcAft>
                          <a:spcPts val="0"/>
                        </a:spcAft>
                      </a:pPr>
                      <a:r>
                        <a:rPr lang="en-US" sz="1100">
                          <a:effectLst/>
                        </a:rPr>
                        <a:t>Interstellar</a:t>
                      </a:r>
                      <a:endParaRPr lang="en-US" sz="1100" b="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2014</a:t>
                      </a:r>
                      <a:endParaRPr lang="en-US" sz="1100" b="0">
                        <a:effectLst/>
                        <a:latin typeface="Times New Roman" charset="0"/>
                        <a:ea typeface="Arial Unicode MS" charset="0"/>
                      </a:endParaRPr>
                    </a:p>
                  </a:txBody>
                  <a:tcPr marL="28575" marR="28575" marT="0" marB="0" anchor="b"/>
                </a:tc>
                <a:extLst>
                  <a:ext uri="{0D108BD9-81ED-4DB2-BD59-A6C34878D82A}">
                    <a16:rowId xmlns:a16="http://schemas.microsoft.com/office/drawing/2014/main" xmlns="" val="10001"/>
                  </a:ext>
                </a:extLst>
              </a:tr>
              <a:tr h="137160">
                <a:tc>
                  <a:txBody>
                    <a:bodyPr/>
                    <a:lstStyle/>
                    <a:p>
                      <a:pPr marL="0" marR="0">
                        <a:spcBef>
                          <a:spcPts val="0"/>
                        </a:spcBef>
                        <a:spcAft>
                          <a:spcPts val="0"/>
                        </a:spcAft>
                      </a:pPr>
                      <a:r>
                        <a:rPr lang="en-US" sz="1100">
                          <a:effectLst/>
                        </a:rPr>
                        <a:t>Man of Steel</a:t>
                      </a:r>
                      <a:endParaRPr lang="en-US" sz="1100" b="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2013</a:t>
                      </a:r>
                      <a:endParaRPr lang="en-US" sz="1100" b="0">
                        <a:effectLst/>
                        <a:latin typeface="Times New Roman" charset="0"/>
                        <a:ea typeface="Arial Unicode MS" charset="0"/>
                      </a:endParaRPr>
                    </a:p>
                  </a:txBody>
                  <a:tcPr marL="28575" marR="28575" marT="0" marB="0" anchor="b"/>
                </a:tc>
                <a:extLst>
                  <a:ext uri="{0D108BD9-81ED-4DB2-BD59-A6C34878D82A}">
                    <a16:rowId xmlns:a16="http://schemas.microsoft.com/office/drawing/2014/main" xmlns="" val="10002"/>
                  </a:ext>
                </a:extLst>
              </a:tr>
              <a:tr h="137160">
                <a:tc>
                  <a:txBody>
                    <a:bodyPr/>
                    <a:lstStyle/>
                    <a:p>
                      <a:pPr marL="0" marR="0">
                        <a:spcBef>
                          <a:spcPts val="0"/>
                        </a:spcBef>
                        <a:spcAft>
                          <a:spcPts val="0"/>
                        </a:spcAft>
                      </a:pPr>
                      <a:r>
                        <a:rPr lang="en-US" sz="1100">
                          <a:effectLst/>
                        </a:rPr>
                        <a:t>Kung Fu Panda 2</a:t>
                      </a:r>
                      <a:endParaRPr lang="en-US" sz="1100" b="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dirty="0">
                          <a:effectLst/>
                        </a:rPr>
                        <a:t>2011</a:t>
                      </a:r>
                      <a:endParaRPr lang="en-US" sz="1100" b="0" dirty="0">
                        <a:effectLst/>
                        <a:latin typeface="Times New Roman" charset="0"/>
                        <a:ea typeface="Arial Unicode MS" charset="0"/>
                      </a:endParaRPr>
                    </a:p>
                  </a:txBody>
                  <a:tcPr marL="28575" marR="28575" marT="0" marB="0" anchor="b"/>
                </a:tc>
                <a:extLst>
                  <a:ext uri="{0D108BD9-81ED-4DB2-BD59-A6C34878D82A}">
                    <a16:rowId xmlns:a16="http://schemas.microsoft.com/office/drawing/2014/main" xmlns="" val="10003"/>
                  </a:ext>
                </a:extLst>
              </a:tr>
            </a:tbl>
          </a:graphicData>
        </a:graphic>
      </p:graphicFrame>
      <p:cxnSp>
        <p:nvCxnSpPr>
          <p:cNvPr id="12" name="Straight Arrow Connector 11"/>
          <p:cNvCxnSpPr/>
          <p:nvPr/>
        </p:nvCxnSpPr>
        <p:spPr>
          <a:xfrm>
            <a:off x="6019800" y="1524000"/>
            <a:ext cx="533400" cy="0"/>
          </a:xfrm>
          <a:prstGeom prst="straightConnector1">
            <a:avLst/>
          </a:prstGeom>
          <a:ln w="44450">
            <a:tailEnd type="triangle"/>
          </a:ln>
        </p:spPr>
        <p:style>
          <a:lnRef idx="2">
            <a:schemeClr val="accent1"/>
          </a:lnRef>
          <a:fillRef idx="0">
            <a:schemeClr val="accent1"/>
          </a:fillRef>
          <a:effectRef idx="1">
            <a:schemeClr val="accent1"/>
          </a:effectRef>
          <a:fontRef idx="minor">
            <a:schemeClr val="tx1"/>
          </a:fontRef>
        </p:style>
      </p:cxnSp>
      <p:sp>
        <p:nvSpPr>
          <p:cNvPr id="25" name="TextBox 24"/>
          <p:cNvSpPr txBox="1"/>
          <p:nvPr/>
        </p:nvSpPr>
        <p:spPr>
          <a:xfrm>
            <a:off x="2011012" y="3073033"/>
            <a:ext cx="2743200" cy="338554"/>
          </a:xfrm>
          <a:prstGeom prst="rect">
            <a:avLst/>
          </a:prstGeom>
          <a:noFill/>
        </p:spPr>
        <p:txBody>
          <a:bodyPr wrap="square" rtlCol="0">
            <a:spAutoFit/>
          </a:bodyPr>
          <a:lstStyle/>
          <a:p>
            <a:r>
              <a:rPr lang="en-US" sz="1600">
                <a:solidFill>
                  <a:schemeClr val="bg1"/>
                </a:solidFill>
                <a:latin typeface="Comic Sans MS" charset="0"/>
                <a:ea typeface="Comic Sans MS" charset="0"/>
                <a:cs typeface="Comic Sans MS" charset="0"/>
              </a:rPr>
              <a:t>year &gt; 2011</a:t>
            </a:r>
            <a:endParaRPr lang="en-US" sz="1600" dirty="0">
              <a:solidFill>
                <a:schemeClr val="bg1"/>
              </a:solidFill>
              <a:latin typeface="Comic Sans MS" charset="0"/>
              <a:ea typeface="Comic Sans MS" charset="0"/>
              <a:cs typeface="Comic Sans MS" charset="0"/>
            </a:endParaRPr>
          </a:p>
        </p:txBody>
      </p:sp>
      <p:sp>
        <p:nvSpPr>
          <p:cNvPr id="26" name="TextBox 25"/>
          <p:cNvSpPr txBox="1"/>
          <p:nvPr/>
        </p:nvSpPr>
        <p:spPr>
          <a:xfrm>
            <a:off x="4047740" y="2579906"/>
            <a:ext cx="1133860" cy="338554"/>
          </a:xfrm>
          <a:prstGeom prst="rect">
            <a:avLst/>
          </a:prstGeom>
          <a:noFill/>
        </p:spPr>
        <p:txBody>
          <a:bodyPr wrap="square" rtlCol="0">
            <a:spAutoFit/>
          </a:bodyPr>
          <a:lstStyle/>
          <a:p>
            <a:r>
              <a:rPr lang="en-US" sz="1600" dirty="0">
                <a:solidFill>
                  <a:schemeClr val="bg1"/>
                </a:solidFill>
                <a:latin typeface="Comic Sans MS" charset="0"/>
                <a:ea typeface="Comic Sans MS" charset="0"/>
                <a:cs typeface="Comic Sans MS" charset="0"/>
              </a:rPr>
              <a:t>movies</a:t>
            </a:r>
          </a:p>
        </p:txBody>
      </p:sp>
      <p:sp>
        <p:nvSpPr>
          <p:cNvPr id="27" name="TextBox 26"/>
          <p:cNvSpPr txBox="1"/>
          <p:nvPr/>
        </p:nvSpPr>
        <p:spPr>
          <a:xfrm>
            <a:off x="1600200" y="2584253"/>
            <a:ext cx="2133600" cy="338554"/>
          </a:xfrm>
          <a:prstGeom prst="rect">
            <a:avLst/>
          </a:prstGeom>
          <a:noFill/>
        </p:spPr>
        <p:txBody>
          <a:bodyPr wrap="square" rtlCol="0">
            <a:spAutoFit/>
          </a:bodyPr>
          <a:lstStyle/>
          <a:p>
            <a:r>
              <a:rPr lang="en-US" sz="1600" dirty="0">
                <a:solidFill>
                  <a:schemeClr val="bg1"/>
                </a:solidFill>
                <a:latin typeface="Comic Sans MS" charset="0"/>
                <a:ea typeface="Comic Sans MS" charset="0"/>
                <a:cs typeface="Comic Sans MS" charset="0"/>
              </a:rPr>
              <a:t>movies-sieved</a:t>
            </a:r>
          </a:p>
        </p:txBody>
      </p:sp>
      <p:sp>
        <p:nvSpPr>
          <p:cNvPr id="13" name="TextBox 12"/>
          <p:cNvSpPr txBox="1"/>
          <p:nvPr/>
        </p:nvSpPr>
        <p:spPr>
          <a:xfrm>
            <a:off x="1676400" y="4068346"/>
            <a:ext cx="2133600" cy="338554"/>
          </a:xfrm>
          <a:prstGeom prst="rect">
            <a:avLst/>
          </a:prstGeom>
          <a:noFill/>
        </p:spPr>
        <p:txBody>
          <a:bodyPr wrap="square" rtlCol="0">
            <a:spAutoFit/>
          </a:bodyPr>
          <a:lstStyle/>
          <a:p>
            <a:r>
              <a:rPr lang="en-US" sz="1600" dirty="0">
                <a:solidFill>
                  <a:schemeClr val="bg1"/>
                </a:solidFill>
                <a:latin typeface="Comic Sans MS" charset="0"/>
                <a:ea typeface="Comic Sans MS" charset="0"/>
                <a:cs typeface="Comic Sans MS" charset="0"/>
              </a:rPr>
              <a:t>movies-ordered</a:t>
            </a:r>
          </a:p>
        </p:txBody>
      </p:sp>
      <p:sp>
        <p:nvSpPr>
          <p:cNvPr id="14" name="TextBox 13"/>
          <p:cNvSpPr txBox="1"/>
          <p:nvPr/>
        </p:nvSpPr>
        <p:spPr>
          <a:xfrm>
            <a:off x="2362200" y="6019800"/>
            <a:ext cx="1371600" cy="338554"/>
          </a:xfrm>
          <a:prstGeom prst="rect">
            <a:avLst/>
          </a:prstGeom>
          <a:noFill/>
        </p:spPr>
        <p:txBody>
          <a:bodyPr wrap="square" rtlCol="0">
            <a:spAutoFit/>
          </a:bodyPr>
          <a:lstStyle/>
          <a:p>
            <a:r>
              <a:rPr lang="en-US" sz="1600" dirty="0">
                <a:solidFill>
                  <a:schemeClr val="bg1"/>
                </a:solidFill>
                <a:latin typeface="Comic Sans MS" charset="0"/>
                <a:ea typeface="Comic Sans MS" charset="0"/>
                <a:cs typeface="Comic Sans MS" charset="0"/>
              </a:rPr>
              <a:t>title, year</a:t>
            </a:r>
          </a:p>
        </p:txBody>
      </p:sp>
      <p:sp>
        <p:nvSpPr>
          <p:cNvPr id="15" name="TextBox 14"/>
          <p:cNvSpPr txBox="1"/>
          <p:nvPr/>
        </p:nvSpPr>
        <p:spPr>
          <a:xfrm>
            <a:off x="6305262" y="2579906"/>
            <a:ext cx="1133860" cy="338554"/>
          </a:xfrm>
          <a:prstGeom prst="rect">
            <a:avLst/>
          </a:prstGeom>
          <a:noFill/>
        </p:spPr>
        <p:txBody>
          <a:bodyPr wrap="square" rtlCol="0">
            <a:spAutoFit/>
          </a:bodyPr>
          <a:lstStyle/>
          <a:p>
            <a:r>
              <a:rPr lang="en-US" sz="1600">
                <a:solidFill>
                  <a:schemeClr val="bg1"/>
                </a:solidFill>
                <a:latin typeface="Comic Sans MS" charset="0"/>
                <a:ea typeface="Comic Sans MS" charset="0"/>
                <a:cs typeface="Comic Sans MS" charset="0"/>
              </a:rPr>
              <a:t>year</a:t>
            </a:r>
            <a:endParaRPr lang="en-US" sz="1600" dirty="0">
              <a:solidFill>
                <a:schemeClr val="bg1"/>
              </a:solidFill>
              <a:latin typeface="Comic Sans MS" charset="0"/>
              <a:ea typeface="Comic Sans MS" charset="0"/>
              <a:cs typeface="Comic Sans MS" charset="0"/>
            </a:endParaRPr>
          </a:p>
        </p:txBody>
      </p:sp>
      <p:sp>
        <p:nvSpPr>
          <p:cNvPr id="16" name="TextBox 15"/>
          <p:cNvSpPr txBox="1"/>
          <p:nvPr/>
        </p:nvSpPr>
        <p:spPr>
          <a:xfrm>
            <a:off x="2061812" y="4524643"/>
            <a:ext cx="2743200" cy="338554"/>
          </a:xfrm>
          <a:prstGeom prst="rect">
            <a:avLst/>
          </a:prstGeom>
          <a:noFill/>
        </p:spPr>
        <p:txBody>
          <a:bodyPr wrap="square" rtlCol="0">
            <a:spAutoFit/>
          </a:bodyPr>
          <a:lstStyle/>
          <a:p>
            <a:r>
              <a:rPr lang="en-US" sz="1600" dirty="0">
                <a:solidFill>
                  <a:schemeClr val="bg1"/>
                </a:solidFill>
                <a:latin typeface="Comic Sans MS" charset="0"/>
                <a:ea typeface="Comic Sans MS" charset="0"/>
                <a:cs typeface="Comic Sans MS" charset="0"/>
              </a:rPr>
              <a:t>total descending</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74695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fade">
                                      <p:cBhvr>
                                        <p:cTn id="12" dur="500"/>
                                        <p:tgtEl>
                                          <p:spTgt spid="2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fade">
                                      <p:cBhvr>
                                        <p:cTn id="22" dur="500"/>
                                        <p:tgtEl>
                                          <p:spTgt spid="2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1" nodeType="clickEffect">
                                  <p:stCondLst>
                                    <p:cond delay="0"/>
                                  </p:stCondLst>
                                  <p:childTnLst>
                                    <p:set>
                                      <p:cBhvr>
                                        <p:cTn id="26" dur="1" fill="hold">
                                          <p:stCondLst>
                                            <p:cond delay="0"/>
                                          </p:stCondLst>
                                        </p:cTn>
                                        <p:tgtEl>
                                          <p:spTgt spid="27"/>
                                        </p:tgtEl>
                                        <p:attrNameLst>
                                          <p:attrName>style.visibility</p:attrName>
                                        </p:attrNameLst>
                                      </p:cBhvr>
                                      <p:to>
                                        <p:strVal val="visible"/>
                                      </p:to>
                                    </p:set>
                                    <p:animEffect transition="in" filter="fade">
                                      <p:cBhvr>
                                        <p:cTn id="27" dur="500"/>
                                        <p:tgtEl>
                                          <p:spTgt spid="27"/>
                                        </p:tgtEl>
                                      </p:cBhvr>
                                    </p:animEffect>
                                  </p:childTnLst>
                                </p:cTn>
                              </p:par>
                              <p:par>
                                <p:cTn id="28" presetID="42" presetClass="path" presetSubtype="0" accel="50000" decel="50000" fill="hold" grpId="0" nodeType="withEffect">
                                  <p:stCondLst>
                                    <p:cond delay="0"/>
                                  </p:stCondLst>
                                  <p:childTnLst>
                                    <p:animMotion origin="layout" path="M 3.33333E-6 1.11111E-6 L 0.275 0.22083 " pathEditMode="relative" rAng="0" ptsTypes="AA">
                                      <p:cBhvr>
                                        <p:cTn id="29" dur="2000" fill="hold"/>
                                        <p:tgtEl>
                                          <p:spTgt spid="27"/>
                                        </p:tgtEl>
                                        <p:attrNameLst>
                                          <p:attrName>ppt_x</p:attrName>
                                          <p:attrName>ppt_y</p:attrName>
                                        </p:attrNameLst>
                                      </p:cBhvr>
                                      <p:rCtr x="13750" y="11042"/>
                                    </p:animMotion>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500"/>
                                        <p:tgtEl>
                                          <p:spTgt spid="16"/>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fade">
                                      <p:cBhvr>
                                        <p:cTn id="39" dur="500"/>
                                        <p:tgtEl>
                                          <p:spTgt spid="14"/>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1" nodeType="click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fade">
                                      <p:cBhvr>
                                        <p:cTn id="44" dur="500"/>
                                        <p:tgtEl>
                                          <p:spTgt spid="13"/>
                                        </p:tgtEl>
                                      </p:cBhvr>
                                    </p:animEffect>
                                  </p:childTnLst>
                                </p:cTn>
                              </p:par>
                              <p:par>
                                <p:cTn id="45" presetID="42" presetClass="path" presetSubtype="0" accel="50000" decel="50000" fill="hold" grpId="0" nodeType="withEffect">
                                  <p:stCondLst>
                                    <p:cond delay="0"/>
                                  </p:stCondLst>
                                  <p:childTnLst>
                                    <p:animMotion origin="layout" path="M 5.55112E-17 -4.07407E-6 L 0.525 0.28218 " pathEditMode="relative" rAng="0" ptsTypes="AA">
                                      <p:cBhvr>
                                        <p:cTn id="46" dur="2000" fill="hold"/>
                                        <p:tgtEl>
                                          <p:spTgt spid="13"/>
                                        </p:tgtEl>
                                        <p:attrNameLst>
                                          <p:attrName>ppt_x</p:attrName>
                                          <p:attrName>ppt_y</p:attrName>
                                        </p:attrNameLst>
                                      </p:cBhvr>
                                      <p:rCtr x="26250" y="1409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bldP spid="27" grpId="0"/>
      <p:bldP spid="27" grpId="1"/>
      <p:bldP spid="13" grpId="0"/>
      <p:bldP spid="13" grpId="1"/>
      <p:bldP spid="14" grpId="0"/>
      <p:bldP spid="15" grpId="0"/>
      <p:bldP spid="16" grpId="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386068" y="2316480"/>
            <a:ext cx="6660088" cy="4397997"/>
          </a:xfrm>
          <a:prstGeom prst="rect">
            <a:avLst/>
          </a:prstGeom>
        </p:spPr>
      </p:pic>
      <p:sp>
        <p:nvSpPr>
          <p:cNvPr id="2" name="Title 1"/>
          <p:cNvSpPr>
            <a:spLocks noGrp="1"/>
          </p:cNvSpPr>
          <p:nvPr>
            <p:ph type="title"/>
          </p:nvPr>
        </p:nvSpPr>
        <p:spPr>
          <a:xfrm>
            <a:off x="304800" y="76200"/>
            <a:ext cx="8686800" cy="838200"/>
          </a:xfrm>
        </p:spPr>
        <p:txBody>
          <a:bodyPr>
            <a:normAutofit/>
          </a:bodyPr>
          <a:lstStyle/>
          <a:p>
            <a:r>
              <a:rPr lang="en-US" sz="3400" dirty="0">
                <a:latin typeface="Helvetica" charset="0"/>
                <a:ea typeface="Helvetica" charset="0"/>
                <a:cs typeface="Helvetica" charset="0"/>
              </a:rPr>
              <a:t>Page 33:</a:t>
            </a:r>
            <a:r>
              <a:rPr lang="en-US" sz="3400" dirty="0">
                <a:latin typeface="Courier New" charset="0"/>
                <a:ea typeface="Courier New" charset="0"/>
                <a:cs typeface="Courier New" charset="0"/>
              </a:rPr>
              <a:t> Title and Overseas</a:t>
            </a:r>
          </a:p>
        </p:txBody>
      </p:sp>
      <p:graphicFrame>
        <p:nvGraphicFramePr>
          <p:cNvPr id="9" name="Content Placeholder 8"/>
          <p:cNvGraphicFramePr>
            <a:graphicFrameLocks noGrp="1"/>
          </p:cNvGraphicFramePr>
          <p:nvPr>
            <p:ph idx="1"/>
            <p:extLst>
              <p:ext uri="{D42A27DB-BD31-4B8C-83A1-F6EECF244321}">
                <p14:modId xmlns:p14="http://schemas.microsoft.com/office/powerpoint/2010/main" val="1479515079"/>
              </p:ext>
            </p:extLst>
          </p:nvPr>
        </p:nvGraphicFramePr>
        <p:xfrm>
          <a:off x="1676400" y="990600"/>
          <a:ext cx="4191000" cy="1005840"/>
        </p:xfrm>
        <a:graphic>
          <a:graphicData uri="http://schemas.openxmlformats.org/drawingml/2006/table">
            <a:tbl>
              <a:tblPr firstRow="1" firstCol="1" bandRow="1">
                <a:tableStyleId>{B301B821-A1FF-4177-AEE7-76D212191A09}</a:tableStyleId>
              </a:tblPr>
              <a:tblGrid>
                <a:gridCol w="1447800">
                  <a:extLst>
                    <a:ext uri="{9D8B030D-6E8A-4147-A177-3AD203B41FA5}">
                      <a16:colId xmlns:a16="http://schemas.microsoft.com/office/drawing/2014/main" xmlns="" val="20000"/>
                    </a:ext>
                  </a:extLst>
                </a:gridCol>
                <a:gridCol w="457200">
                  <a:extLst>
                    <a:ext uri="{9D8B030D-6E8A-4147-A177-3AD203B41FA5}">
                      <a16:colId xmlns:a16="http://schemas.microsoft.com/office/drawing/2014/main" xmlns="" val="20001"/>
                    </a:ext>
                  </a:extLst>
                </a:gridCol>
                <a:gridCol w="500945">
                  <a:extLst>
                    <a:ext uri="{9D8B030D-6E8A-4147-A177-3AD203B41FA5}">
                      <a16:colId xmlns:a16="http://schemas.microsoft.com/office/drawing/2014/main" xmlns="" val="20002"/>
                    </a:ext>
                  </a:extLst>
                </a:gridCol>
                <a:gridCol w="632631">
                  <a:extLst>
                    <a:ext uri="{9D8B030D-6E8A-4147-A177-3AD203B41FA5}">
                      <a16:colId xmlns:a16="http://schemas.microsoft.com/office/drawing/2014/main" xmlns="" val="20003"/>
                    </a:ext>
                  </a:extLst>
                </a:gridCol>
                <a:gridCol w="729708">
                  <a:extLst>
                    <a:ext uri="{9D8B030D-6E8A-4147-A177-3AD203B41FA5}">
                      <a16:colId xmlns:a16="http://schemas.microsoft.com/office/drawing/2014/main" xmlns="" val="20004"/>
                    </a:ext>
                  </a:extLst>
                </a:gridCol>
                <a:gridCol w="422716">
                  <a:extLst>
                    <a:ext uri="{9D8B030D-6E8A-4147-A177-3AD203B41FA5}">
                      <a16:colId xmlns:a16="http://schemas.microsoft.com/office/drawing/2014/main" xmlns="" val="20005"/>
                    </a:ext>
                  </a:extLst>
                </a:gridCol>
              </a:tblGrid>
              <a:tr h="137160">
                <a:tc>
                  <a:txBody>
                    <a:bodyPr/>
                    <a:lstStyle/>
                    <a:p>
                      <a:pPr marL="0" marR="0">
                        <a:spcBef>
                          <a:spcPts val="0"/>
                        </a:spcBef>
                        <a:spcAft>
                          <a:spcPts val="0"/>
                        </a:spcAft>
                      </a:pPr>
                      <a:r>
                        <a:rPr lang="en-US" sz="1100">
                          <a:effectLst/>
                        </a:rPr>
                        <a:t>Movie Title</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Studio</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Total </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Domestic</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dirty="0">
                          <a:effectLst/>
                        </a:rPr>
                        <a:t>Overseas</a:t>
                      </a:r>
                      <a:endParaRPr lang="en-US" sz="1100" dirty="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Year</a:t>
                      </a:r>
                      <a:endParaRPr lang="en-US" sz="1100">
                        <a:effectLst/>
                        <a:latin typeface="Times New Roman" charset="0"/>
                        <a:ea typeface="Arial Unicode MS" charset="0"/>
                      </a:endParaRPr>
                    </a:p>
                  </a:txBody>
                  <a:tcPr marL="28575" marR="28575" marT="0" marB="0" anchor="b"/>
                </a:tc>
                <a:extLst>
                  <a:ext uri="{0D108BD9-81ED-4DB2-BD59-A6C34878D82A}">
                    <a16:rowId xmlns:a16="http://schemas.microsoft.com/office/drawing/2014/main" xmlns="" val="10000"/>
                  </a:ext>
                </a:extLst>
              </a:tr>
              <a:tr h="137160">
                <a:tc>
                  <a:txBody>
                    <a:bodyPr/>
                    <a:lstStyle/>
                    <a:p>
                      <a:pPr marL="0" marR="0">
                        <a:spcBef>
                          <a:spcPts val="0"/>
                        </a:spcBef>
                        <a:spcAft>
                          <a:spcPts val="0"/>
                        </a:spcAft>
                      </a:pPr>
                      <a:r>
                        <a:rPr lang="en-US" sz="1100">
                          <a:effectLst/>
                        </a:rPr>
                        <a:t>Interstellar</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Par.</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675.1</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188</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487.1</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2014</a:t>
                      </a:r>
                      <a:endParaRPr lang="en-US" sz="1100">
                        <a:effectLst/>
                        <a:latin typeface="Times New Roman" charset="0"/>
                        <a:ea typeface="Arial Unicode MS" charset="0"/>
                      </a:endParaRPr>
                    </a:p>
                  </a:txBody>
                  <a:tcPr marL="28575" marR="28575" marT="0" marB="0" anchor="b"/>
                </a:tc>
                <a:extLst>
                  <a:ext uri="{0D108BD9-81ED-4DB2-BD59-A6C34878D82A}">
                    <a16:rowId xmlns:a16="http://schemas.microsoft.com/office/drawing/2014/main" xmlns="" val="10001"/>
                  </a:ext>
                </a:extLst>
              </a:tr>
              <a:tr h="137160">
                <a:tc>
                  <a:txBody>
                    <a:bodyPr/>
                    <a:lstStyle/>
                    <a:p>
                      <a:pPr marL="0" marR="0">
                        <a:spcBef>
                          <a:spcPts val="0"/>
                        </a:spcBef>
                        <a:spcAft>
                          <a:spcPts val="0"/>
                        </a:spcAft>
                      </a:pPr>
                      <a:r>
                        <a:rPr lang="en-US" sz="1100">
                          <a:effectLst/>
                        </a:rPr>
                        <a:t>The Sixth Sense</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BV</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672.8</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293.5</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379.3</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1999</a:t>
                      </a:r>
                      <a:endParaRPr lang="en-US" sz="1100">
                        <a:effectLst/>
                        <a:latin typeface="Times New Roman" charset="0"/>
                        <a:ea typeface="Arial Unicode MS" charset="0"/>
                      </a:endParaRPr>
                    </a:p>
                  </a:txBody>
                  <a:tcPr marL="28575" marR="28575" marT="0" marB="0" anchor="b"/>
                </a:tc>
                <a:extLst>
                  <a:ext uri="{0D108BD9-81ED-4DB2-BD59-A6C34878D82A}">
                    <a16:rowId xmlns:a16="http://schemas.microsoft.com/office/drawing/2014/main" xmlns="" val="10002"/>
                  </a:ext>
                </a:extLst>
              </a:tr>
              <a:tr h="137160">
                <a:tc>
                  <a:txBody>
                    <a:bodyPr/>
                    <a:lstStyle/>
                    <a:p>
                      <a:pPr marL="0" marR="0">
                        <a:spcBef>
                          <a:spcPts val="0"/>
                        </a:spcBef>
                        <a:spcAft>
                          <a:spcPts val="0"/>
                        </a:spcAft>
                      </a:pPr>
                      <a:r>
                        <a:rPr lang="en-US" sz="1100" dirty="0">
                          <a:effectLst/>
                        </a:rPr>
                        <a:t>Man of Steel</a:t>
                      </a:r>
                      <a:endParaRPr lang="en-US" sz="1100" dirty="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WB</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668</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291</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377</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2013</a:t>
                      </a:r>
                      <a:endParaRPr lang="en-US" sz="1100">
                        <a:effectLst/>
                        <a:latin typeface="Times New Roman" charset="0"/>
                        <a:ea typeface="Arial Unicode MS" charset="0"/>
                      </a:endParaRPr>
                    </a:p>
                  </a:txBody>
                  <a:tcPr marL="28575" marR="28575" marT="0" marB="0" anchor="b"/>
                </a:tc>
                <a:extLst>
                  <a:ext uri="{0D108BD9-81ED-4DB2-BD59-A6C34878D82A}">
                    <a16:rowId xmlns:a16="http://schemas.microsoft.com/office/drawing/2014/main" xmlns="" val="10003"/>
                  </a:ext>
                </a:extLst>
              </a:tr>
              <a:tr h="137160">
                <a:tc>
                  <a:txBody>
                    <a:bodyPr/>
                    <a:lstStyle/>
                    <a:p>
                      <a:pPr marL="0" marR="0">
                        <a:spcBef>
                          <a:spcPts val="0"/>
                        </a:spcBef>
                        <a:spcAft>
                          <a:spcPts val="0"/>
                        </a:spcAft>
                      </a:pPr>
                      <a:r>
                        <a:rPr lang="en-US" sz="1100">
                          <a:effectLst/>
                        </a:rPr>
                        <a:t>Kung Fu Panda 2</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dirty="0">
                          <a:effectLst/>
                        </a:rPr>
                        <a:t>P/DW</a:t>
                      </a:r>
                      <a:endParaRPr lang="en-US" sz="1100" dirty="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665.7</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165.2</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500.4</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2011</a:t>
                      </a:r>
                      <a:endParaRPr lang="en-US" sz="1100">
                        <a:effectLst/>
                        <a:latin typeface="Times New Roman" charset="0"/>
                        <a:ea typeface="Arial Unicode MS" charset="0"/>
                      </a:endParaRPr>
                    </a:p>
                  </a:txBody>
                  <a:tcPr marL="28575" marR="28575" marT="0" marB="0" anchor="b"/>
                </a:tc>
                <a:extLst>
                  <a:ext uri="{0D108BD9-81ED-4DB2-BD59-A6C34878D82A}">
                    <a16:rowId xmlns:a16="http://schemas.microsoft.com/office/drawing/2014/main" xmlns="" val="10004"/>
                  </a:ext>
                </a:extLst>
              </a:tr>
              <a:tr h="137160">
                <a:tc>
                  <a:txBody>
                    <a:bodyPr/>
                    <a:lstStyle/>
                    <a:p>
                      <a:pPr marL="0" marR="0">
                        <a:spcBef>
                          <a:spcPts val="0"/>
                        </a:spcBef>
                        <a:spcAft>
                          <a:spcPts val="0"/>
                        </a:spcAft>
                      </a:pPr>
                      <a:r>
                        <a:rPr lang="en-US" sz="1100" dirty="0">
                          <a:effectLst/>
                        </a:rPr>
                        <a:t>Ice Age: The Meltdown</a:t>
                      </a:r>
                      <a:endParaRPr lang="en-US" sz="1100" dirty="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Fox</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660.9</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195.3</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465.6</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dirty="0">
                          <a:effectLst/>
                        </a:rPr>
                        <a:t>2006</a:t>
                      </a:r>
                      <a:endParaRPr lang="en-US" sz="1100" dirty="0">
                        <a:effectLst/>
                        <a:latin typeface="Times New Roman" charset="0"/>
                        <a:ea typeface="Arial Unicode MS" charset="0"/>
                      </a:endParaRPr>
                    </a:p>
                  </a:txBody>
                  <a:tcPr marL="28575" marR="28575" marT="0" marB="0" anchor="b"/>
                </a:tc>
                <a:extLst>
                  <a:ext uri="{0D108BD9-81ED-4DB2-BD59-A6C34878D82A}">
                    <a16:rowId xmlns:a16="http://schemas.microsoft.com/office/drawing/2014/main" xmlns="" val="10005"/>
                  </a:ext>
                </a:extLst>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1385933809"/>
              </p:ext>
            </p:extLst>
          </p:nvPr>
        </p:nvGraphicFramePr>
        <p:xfrm>
          <a:off x="6553200" y="990600"/>
          <a:ext cx="2057400" cy="502920"/>
        </p:xfrm>
        <a:graphic>
          <a:graphicData uri="http://schemas.openxmlformats.org/drawingml/2006/table">
            <a:tbl>
              <a:tblPr firstRow="1" firstCol="1" bandRow="1">
                <a:tableStyleId>{B301B821-A1FF-4177-AEE7-76D212191A09}</a:tableStyleId>
              </a:tblPr>
              <a:tblGrid>
                <a:gridCol w="1399032">
                  <a:extLst>
                    <a:ext uri="{9D8B030D-6E8A-4147-A177-3AD203B41FA5}">
                      <a16:colId xmlns:a16="http://schemas.microsoft.com/office/drawing/2014/main" xmlns="" val="20000"/>
                    </a:ext>
                  </a:extLst>
                </a:gridCol>
                <a:gridCol w="658368">
                  <a:extLst>
                    <a:ext uri="{9D8B030D-6E8A-4147-A177-3AD203B41FA5}">
                      <a16:colId xmlns:a16="http://schemas.microsoft.com/office/drawing/2014/main" xmlns="" val="20001"/>
                    </a:ext>
                  </a:extLst>
                </a:gridCol>
              </a:tblGrid>
              <a:tr h="137160">
                <a:tc>
                  <a:txBody>
                    <a:bodyPr/>
                    <a:lstStyle/>
                    <a:p>
                      <a:pPr marL="0" marR="0">
                        <a:spcBef>
                          <a:spcPts val="0"/>
                        </a:spcBef>
                        <a:spcAft>
                          <a:spcPts val="0"/>
                        </a:spcAft>
                      </a:pPr>
                      <a:r>
                        <a:rPr lang="en-US" sz="1100" dirty="0">
                          <a:effectLst/>
                        </a:rPr>
                        <a:t>Title</a:t>
                      </a:r>
                      <a:endParaRPr lang="en-US" sz="1100" b="0" dirty="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dirty="0">
                          <a:effectLst/>
                        </a:rPr>
                        <a:t>Overseas</a:t>
                      </a:r>
                      <a:endParaRPr lang="en-US" sz="1100" b="0" dirty="0">
                        <a:effectLst/>
                        <a:latin typeface="Times New Roman" charset="0"/>
                        <a:ea typeface="Arial Unicode MS" charset="0"/>
                      </a:endParaRPr>
                    </a:p>
                  </a:txBody>
                  <a:tcPr marL="28575" marR="28575" marT="0" marB="0" anchor="b"/>
                </a:tc>
                <a:extLst>
                  <a:ext uri="{0D108BD9-81ED-4DB2-BD59-A6C34878D82A}">
                    <a16:rowId xmlns:a16="http://schemas.microsoft.com/office/drawing/2014/main" xmlns="" val="10000"/>
                  </a:ext>
                </a:extLst>
              </a:tr>
              <a:tr h="137160">
                <a:tc>
                  <a:txBody>
                    <a:bodyPr/>
                    <a:lstStyle/>
                    <a:p>
                      <a:pPr marL="0" marR="0">
                        <a:spcBef>
                          <a:spcPts val="0"/>
                        </a:spcBef>
                        <a:spcAft>
                          <a:spcPts val="0"/>
                        </a:spcAft>
                      </a:pPr>
                      <a:r>
                        <a:rPr lang="en-US" sz="1100" dirty="0">
                          <a:effectLst/>
                          <a:latin typeface="Franklin Gothic Book" charset="0"/>
                          <a:ea typeface="Franklin Gothic Book" charset="0"/>
                          <a:cs typeface="Franklin Gothic Book" charset="0"/>
                        </a:rPr>
                        <a:t>Ice Age: The Meltdown</a:t>
                      </a:r>
                      <a:endParaRPr lang="en-US" sz="1100" b="0" dirty="0">
                        <a:effectLst/>
                        <a:latin typeface="Franklin Gothic Book" charset="0"/>
                        <a:ea typeface="Franklin Gothic Book" charset="0"/>
                        <a:cs typeface="Franklin Gothic Book" charset="0"/>
                      </a:endParaRPr>
                    </a:p>
                  </a:txBody>
                  <a:tcPr marL="28575" marR="28575" marT="0" marB="0" anchor="b"/>
                </a:tc>
                <a:tc>
                  <a:txBody>
                    <a:bodyPr/>
                    <a:lstStyle/>
                    <a:p>
                      <a:pPr marL="0" marR="0">
                        <a:spcBef>
                          <a:spcPts val="0"/>
                        </a:spcBef>
                        <a:spcAft>
                          <a:spcPts val="0"/>
                        </a:spcAft>
                      </a:pPr>
                      <a:r>
                        <a:rPr lang="en-US" sz="1100" dirty="0">
                          <a:effectLst/>
                          <a:latin typeface="Franklin Gothic Book" charset="0"/>
                          <a:ea typeface="Franklin Gothic Book" charset="0"/>
                          <a:cs typeface="Franklin Gothic Book" charset="0"/>
                        </a:rPr>
                        <a:t>465.6</a:t>
                      </a:r>
                      <a:endParaRPr lang="en-US" sz="1100" b="0" dirty="0">
                        <a:effectLst/>
                        <a:latin typeface="Franklin Gothic Book" charset="0"/>
                        <a:ea typeface="Franklin Gothic Book" charset="0"/>
                        <a:cs typeface="Franklin Gothic Book" charset="0"/>
                      </a:endParaRPr>
                    </a:p>
                  </a:txBody>
                  <a:tcPr marL="28575" marR="28575" marT="0" marB="0" anchor="b"/>
                </a:tc>
                <a:extLst>
                  <a:ext uri="{0D108BD9-81ED-4DB2-BD59-A6C34878D82A}">
                    <a16:rowId xmlns:a16="http://schemas.microsoft.com/office/drawing/2014/main" xmlns="" val="10001"/>
                  </a:ext>
                </a:extLst>
              </a:tr>
              <a:tr h="137160">
                <a:tc>
                  <a:txBody>
                    <a:bodyPr/>
                    <a:lstStyle/>
                    <a:p>
                      <a:pPr marL="0" marR="0">
                        <a:spcBef>
                          <a:spcPts val="0"/>
                        </a:spcBef>
                        <a:spcAft>
                          <a:spcPts val="0"/>
                        </a:spcAft>
                      </a:pPr>
                      <a:r>
                        <a:rPr lang="en-US" sz="1100" dirty="0">
                          <a:effectLst/>
                          <a:latin typeface="Franklin Gothic Book" charset="0"/>
                          <a:ea typeface="Franklin Gothic Book" charset="0"/>
                          <a:cs typeface="Franklin Gothic Book" charset="0"/>
                        </a:rPr>
                        <a:t>The Sixth Sense</a:t>
                      </a:r>
                      <a:endParaRPr lang="en-US" sz="1100" b="0" dirty="0">
                        <a:effectLst/>
                        <a:latin typeface="Franklin Gothic Book" charset="0"/>
                        <a:ea typeface="Franklin Gothic Book" charset="0"/>
                        <a:cs typeface="Franklin Gothic Book" charset="0"/>
                      </a:endParaRPr>
                    </a:p>
                  </a:txBody>
                  <a:tcPr marL="28575" marR="28575" marT="0" marB="0" anchor="b"/>
                </a:tc>
                <a:tc>
                  <a:txBody>
                    <a:bodyPr/>
                    <a:lstStyle/>
                    <a:p>
                      <a:pPr marL="0" marR="0">
                        <a:spcBef>
                          <a:spcPts val="0"/>
                        </a:spcBef>
                        <a:spcAft>
                          <a:spcPts val="0"/>
                        </a:spcAft>
                      </a:pPr>
                      <a:r>
                        <a:rPr lang="en-US" sz="1100" b="0" dirty="0">
                          <a:effectLst/>
                          <a:latin typeface="Franklin Gothic Book" charset="0"/>
                          <a:ea typeface="Franklin Gothic Book" charset="0"/>
                          <a:cs typeface="Franklin Gothic Book" charset="0"/>
                        </a:rPr>
                        <a:t>379.2</a:t>
                      </a:r>
                    </a:p>
                  </a:txBody>
                  <a:tcPr marL="28575" marR="28575" marT="0" marB="0" anchor="b"/>
                </a:tc>
                <a:extLst>
                  <a:ext uri="{0D108BD9-81ED-4DB2-BD59-A6C34878D82A}">
                    <a16:rowId xmlns:a16="http://schemas.microsoft.com/office/drawing/2014/main" xmlns="" val="10002"/>
                  </a:ext>
                </a:extLst>
              </a:tr>
            </a:tbl>
          </a:graphicData>
        </a:graphic>
      </p:graphicFrame>
      <p:cxnSp>
        <p:nvCxnSpPr>
          <p:cNvPr id="12" name="Straight Arrow Connector 11"/>
          <p:cNvCxnSpPr/>
          <p:nvPr/>
        </p:nvCxnSpPr>
        <p:spPr>
          <a:xfrm>
            <a:off x="5943600" y="1524000"/>
            <a:ext cx="533400" cy="0"/>
          </a:xfrm>
          <a:prstGeom prst="straightConnector1">
            <a:avLst/>
          </a:prstGeom>
          <a:ln w="44450">
            <a:tailEnd type="triangle"/>
          </a:ln>
        </p:spPr>
        <p:style>
          <a:lnRef idx="2">
            <a:schemeClr val="accent1"/>
          </a:lnRef>
          <a:fillRef idx="0">
            <a:schemeClr val="accent1"/>
          </a:fillRef>
          <a:effectRef idx="1">
            <a:schemeClr val="accent1"/>
          </a:effectRef>
          <a:fontRef idx="minor">
            <a:schemeClr val="tx1"/>
          </a:fontRef>
        </p:style>
      </p:cxnSp>
      <p:sp>
        <p:nvSpPr>
          <p:cNvPr id="25" name="TextBox 24"/>
          <p:cNvSpPr txBox="1"/>
          <p:nvPr/>
        </p:nvSpPr>
        <p:spPr>
          <a:xfrm>
            <a:off x="2011012" y="3073033"/>
            <a:ext cx="2743200" cy="338554"/>
          </a:xfrm>
          <a:prstGeom prst="rect">
            <a:avLst/>
          </a:prstGeom>
          <a:noFill/>
        </p:spPr>
        <p:txBody>
          <a:bodyPr wrap="square" rtlCol="0">
            <a:spAutoFit/>
          </a:bodyPr>
          <a:lstStyle/>
          <a:p>
            <a:r>
              <a:rPr lang="en-US" sz="1600" dirty="0">
                <a:solidFill>
                  <a:schemeClr val="bg1"/>
                </a:solidFill>
                <a:latin typeface="Comic Sans MS" charset="0"/>
                <a:ea typeface="Comic Sans MS" charset="0"/>
                <a:cs typeface="Comic Sans MS" charset="0"/>
              </a:rPr>
              <a:t>year &lt; 2010</a:t>
            </a:r>
          </a:p>
        </p:txBody>
      </p:sp>
      <p:sp>
        <p:nvSpPr>
          <p:cNvPr id="26" name="TextBox 25"/>
          <p:cNvSpPr txBox="1"/>
          <p:nvPr/>
        </p:nvSpPr>
        <p:spPr>
          <a:xfrm>
            <a:off x="4047740" y="2579906"/>
            <a:ext cx="1133860" cy="338554"/>
          </a:xfrm>
          <a:prstGeom prst="rect">
            <a:avLst/>
          </a:prstGeom>
          <a:noFill/>
        </p:spPr>
        <p:txBody>
          <a:bodyPr wrap="square" rtlCol="0">
            <a:spAutoFit/>
          </a:bodyPr>
          <a:lstStyle/>
          <a:p>
            <a:r>
              <a:rPr lang="en-US" sz="1600" dirty="0">
                <a:solidFill>
                  <a:schemeClr val="bg1"/>
                </a:solidFill>
                <a:latin typeface="Comic Sans MS" charset="0"/>
                <a:ea typeface="Comic Sans MS" charset="0"/>
                <a:cs typeface="Comic Sans MS" charset="0"/>
              </a:rPr>
              <a:t>movies</a:t>
            </a:r>
          </a:p>
        </p:txBody>
      </p:sp>
      <p:sp>
        <p:nvSpPr>
          <p:cNvPr id="27" name="TextBox 26"/>
          <p:cNvSpPr txBox="1"/>
          <p:nvPr/>
        </p:nvSpPr>
        <p:spPr>
          <a:xfrm>
            <a:off x="1600200" y="2584253"/>
            <a:ext cx="2133600" cy="338554"/>
          </a:xfrm>
          <a:prstGeom prst="rect">
            <a:avLst/>
          </a:prstGeom>
          <a:noFill/>
        </p:spPr>
        <p:txBody>
          <a:bodyPr wrap="square" rtlCol="0">
            <a:spAutoFit/>
          </a:bodyPr>
          <a:lstStyle/>
          <a:p>
            <a:r>
              <a:rPr lang="en-US" sz="1600" dirty="0">
                <a:solidFill>
                  <a:schemeClr val="bg1"/>
                </a:solidFill>
                <a:latin typeface="Comic Sans MS" charset="0"/>
                <a:ea typeface="Comic Sans MS" charset="0"/>
                <a:cs typeface="Comic Sans MS" charset="0"/>
              </a:rPr>
              <a:t>movies-sieved</a:t>
            </a:r>
          </a:p>
        </p:txBody>
      </p:sp>
      <p:sp>
        <p:nvSpPr>
          <p:cNvPr id="13" name="TextBox 12"/>
          <p:cNvSpPr txBox="1"/>
          <p:nvPr/>
        </p:nvSpPr>
        <p:spPr>
          <a:xfrm>
            <a:off x="1676400" y="4068346"/>
            <a:ext cx="2133600" cy="338554"/>
          </a:xfrm>
          <a:prstGeom prst="rect">
            <a:avLst/>
          </a:prstGeom>
          <a:noFill/>
        </p:spPr>
        <p:txBody>
          <a:bodyPr wrap="square" rtlCol="0">
            <a:spAutoFit/>
          </a:bodyPr>
          <a:lstStyle/>
          <a:p>
            <a:r>
              <a:rPr lang="en-US" sz="1600" dirty="0">
                <a:solidFill>
                  <a:schemeClr val="bg1"/>
                </a:solidFill>
                <a:latin typeface="Comic Sans MS" charset="0"/>
                <a:ea typeface="Comic Sans MS" charset="0"/>
                <a:cs typeface="Comic Sans MS" charset="0"/>
              </a:rPr>
              <a:t>movies-ordered</a:t>
            </a:r>
          </a:p>
        </p:txBody>
      </p:sp>
      <p:sp>
        <p:nvSpPr>
          <p:cNvPr id="14" name="TextBox 13"/>
          <p:cNvSpPr txBox="1"/>
          <p:nvPr/>
        </p:nvSpPr>
        <p:spPr>
          <a:xfrm>
            <a:off x="2362200" y="6019800"/>
            <a:ext cx="2133600" cy="338554"/>
          </a:xfrm>
          <a:prstGeom prst="rect">
            <a:avLst/>
          </a:prstGeom>
          <a:noFill/>
        </p:spPr>
        <p:txBody>
          <a:bodyPr wrap="square" rtlCol="0">
            <a:spAutoFit/>
          </a:bodyPr>
          <a:lstStyle/>
          <a:p>
            <a:r>
              <a:rPr lang="en-US" sz="1600" dirty="0">
                <a:solidFill>
                  <a:schemeClr val="bg1"/>
                </a:solidFill>
                <a:latin typeface="Comic Sans MS" charset="0"/>
                <a:ea typeface="Comic Sans MS" charset="0"/>
                <a:cs typeface="Comic Sans MS" charset="0"/>
              </a:rPr>
              <a:t>title</a:t>
            </a:r>
            <a:r>
              <a:rPr lang="en-US" sz="1600">
                <a:solidFill>
                  <a:schemeClr val="bg1"/>
                </a:solidFill>
                <a:latin typeface="Comic Sans MS" charset="0"/>
                <a:ea typeface="Comic Sans MS" charset="0"/>
                <a:cs typeface="Comic Sans MS" charset="0"/>
              </a:rPr>
              <a:t>, overseas</a:t>
            </a:r>
            <a:endParaRPr lang="en-US" sz="1600" dirty="0">
              <a:solidFill>
                <a:schemeClr val="bg1"/>
              </a:solidFill>
              <a:latin typeface="Comic Sans MS" charset="0"/>
              <a:ea typeface="Comic Sans MS" charset="0"/>
              <a:cs typeface="Comic Sans MS" charset="0"/>
            </a:endParaRPr>
          </a:p>
        </p:txBody>
      </p:sp>
      <p:sp>
        <p:nvSpPr>
          <p:cNvPr id="15" name="TextBox 14"/>
          <p:cNvSpPr txBox="1"/>
          <p:nvPr/>
        </p:nvSpPr>
        <p:spPr>
          <a:xfrm>
            <a:off x="6305262" y="2579906"/>
            <a:ext cx="1133860" cy="338554"/>
          </a:xfrm>
          <a:prstGeom prst="rect">
            <a:avLst/>
          </a:prstGeom>
          <a:noFill/>
        </p:spPr>
        <p:txBody>
          <a:bodyPr wrap="square" rtlCol="0">
            <a:spAutoFit/>
          </a:bodyPr>
          <a:lstStyle/>
          <a:p>
            <a:r>
              <a:rPr lang="en-US" sz="1600">
                <a:solidFill>
                  <a:schemeClr val="bg1"/>
                </a:solidFill>
                <a:latin typeface="Comic Sans MS" charset="0"/>
                <a:ea typeface="Comic Sans MS" charset="0"/>
                <a:cs typeface="Comic Sans MS" charset="0"/>
              </a:rPr>
              <a:t>year</a:t>
            </a:r>
            <a:endParaRPr lang="en-US" sz="1600" dirty="0">
              <a:solidFill>
                <a:schemeClr val="bg1"/>
              </a:solidFill>
              <a:latin typeface="Comic Sans MS" charset="0"/>
              <a:ea typeface="Comic Sans MS" charset="0"/>
              <a:cs typeface="Comic Sans MS" charset="0"/>
            </a:endParaRPr>
          </a:p>
        </p:txBody>
      </p:sp>
      <p:sp>
        <p:nvSpPr>
          <p:cNvPr id="16" name="TextBox 15"/>
          <p:cNvSpPr txBox="1"/>
          <p:nvPr/>
        </p:nvSpPr>
        <p:spPr>
          <a:xfrm>
            <a:off x="2061812" y="4524643"/>
            <a:ext cx="2743200" cy="338554"/>
          </a:xfrm>
          <a:prstGeom prst="rect">
            <a:avLst/>
          </a:prstGeom>
          <a:noFill/>
        </p:spPr>
        <p:txBody>
          <a:bodyPr wrap="square" rtlCol="0">
            <a:spAutoFit/>
          </a:bodyPr>
          <a:lstStyle/>
          <a:p>
            <a:r>
              <a:rPr lang="en-US" sz="1600" dirty="0">
                <a:solidFill>
                  <a:schemeClr val="bg1"/>
                </a:solidFill>
                <a:latin typeface="Comic Sans MS" charset="0"/>
                <a:ea typeface="Comic Sans MS" charset="0"/>
                <a:cs typeface="Comic Sans MS" charset="0"/>
              </a:rPr>
              <a:t>total </a:t>
            </a:r>
            <a:r>
              <a:rPr lang="en-US" sz="1600" dirty="0" err="1">
                <a:solidFill>
                  <a:schemeClr val="bg1"/>
                </a:solidFill>
                <a:latin typeface="Comic Sans MS" charset="0"/>
                <a:ea typeface="Comic Sans MS" charset="0"/>
                <a:cs typeface="Comic Sans MS" charset="0"/>
              </a:rPr>
              <a:t>asending</a:t>
            </a:r>
            <a:endParaRPr lang="en-US" sz="1600" dirty="0">
              <a:solidFill>
                <a:schemeClr val="bg1"/>
              </a:solidFill>
              <a:latin typeface="Comic Sans MS" charset="0"/>
              <a:ea typeface="Comic Sans MS" charset="0"/>
              <a:cs typeface="Comic Sans MS" charset="0"/>
            </a:endParaRP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2261723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fade">
                                      <p:cBhvr>
                                        <p:cTn id="17" dur="500"/>
                                        <p:tgtEl>
                                          <p:spTgt spid="2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fade">
                                      <p:cBhvr>
                                        <p:cTn id="27" dur="500"/>
                                        <p:tgtEl>
                                          <p:spTgt spid="2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1" nodeType="clickEffect">
                                  <p:stCondLst>
                                    <p:cond delay="0"/>
                                  </p:stCondLst>
                                  <p:childTnLst>
                                    <p:set>
                                      <p:cBhvr>
                                        <p:cTn id="31" dur="1" fill="hold">
                                          <p:stCondLst>
                                            <p:cond delay="0"/>
                                          </p:stCondLst>
                                        </p:cTn>
                                        <p:tgtEl>
                                          <p:spTgt spid="27"/>
                                        </p:tgtEl>
                                        <p:attrNameLst>
                                          <p:attrName>style.visibility</p:attrName>
                                        </p:attrNameLst>
                                      </p:cBhvr>
                                      <p:to>
                                        <p:strVal val="visible"/>
                                      </p:to>
                                    </p:set>
                                    <p:animEffect transition="in" filter="fade">
                                      <p:cBhvr>
                                        <p:cTn id="32" dur="500"/>
                                        <p:tgtEl>
                                          <p:spTgt spid="27"/>
                                        </p:tgtEl>
                                      </p:cBhvr>
                                    </p:animEffect>
                                  </p:childTnLst>
                                </p:cTn>
                              </p:par>
                              <p:par>
                                <p:cTn id="33" presetID="42" presetClass="path" presetSubtype="0" accel="50000" decel="50000" fill="hold" grpId="0" nodeType="withEffect">
                                  <p:stCondLst>
                                    <p:cond delay="0"/>
                                  </p:stCondLst>
                                  <p:childTnLst>
                                    <p:animMotion origin="layout" path="M 3.33333E-6 1.11111E-6 L 0.275 0.22083 " pathEditMode="relative" rAng="0" ptsTypes="AA">
                                      <p:cBhvr>
                                        <p:cTn id="34" dur="2000" fill="hold"/>
                                        <p:tgtEl>
                                          <p:spTgt spid="27"/>
                                        </p:tgtEl>
                                        <p:attrNameLst>
                                          <p:attrName>ppt_x</p:attrName>
                                          <p:attrName>ppt_y</p:attrName>
                                        </p:attrNameLst>
                                      </p:cBhvr>
                                      <p:rCtr x="13750" y="11042"/>
                                    </p:animMotion>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fade">
                                      <p:cBhvr>
                                        <p:cTn id="39" dur="500"/>
                                        <p:tgtEl>
                                          <p:spTgt spid="16"/>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14"/>
                                        </p:tgtEl>
                                        <p:attrNameLst>
                                          <p:attrName>style.visibility</p:attrName>
                                        </p:attrNameLst>
                                      </p:cBhvr>
                                      <p:to>
                                        <p:strVal val="visible"/>
                                      </p:to>
                                    </p:set>
                                    <p:animEffect transition="in" filter="fade">
                                      <p:cBhvr>
                                        <p:cTn id="44" dur="500"/>
                                        <p:tgtEl>
                                          <p:spTgt spid="14"/>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1" nodeType="clickEffect">
                                  <p:stCondLst>
                                    <p:cond delay="0"/>
                                  </p:stCondLst>
                                  <p:childTnLst>
                                    <p:set>
                                      <p:cBhvr>
                                        <p:cTn id="48" dur="1" fill="hold">
                                          <p:stCondLst>
                                            <p:cond delay="0"/>
                                          </p:stCondLst>
                                        </p:cTn>
                                        <p:tgtEl>
                                          <p:spTgt spid="13"/>
                                        </p:tgtEl>
                                        <p:attrNameLst>
                                          <p:attrName>style.visibility</p:attrName>
                                        </p:attrNameLst>
                                      </p:cBhvr>
                                      <p:to>
                                        <p:strVal val="visible"/>
                                      </p:to>
                                    </p:set>
                                    <p:animEffect transition="in" filter="fade">
                                      <p:cBhvr>
                                        <p:cTn id="49" dur="500"/>
                                        <p:tgtEl>
                                          <p:spTgt spid="13"/>
                                        </p:tgtEl>
                                      </p:cBhvr>
                                    </p:animEffect>
                                  </p:childTnLst>
                                </p:cTn>
                              </p:par>
                              <p:par>
                                <p:cTn id="50" presetID="42" presetClass="path" presetSubtype="0" accel="50000" decel="50000" fill="hold" grpId="0" nodeType="withEffect">
                                  <p:stCondLst>
                                    <p:cond delay="0"/>
                                  </p:stCondLst>
                                  <p:childTnLst>
                                    <p:animMotion origin="layout" path="M 5.55112E-17 -4.07407E-6 L 0.525 0.28218 " pathEditMode="relative" rAng="0" ptsTypes="AA">
                                      <p:cBhvr>
                                        <p:cTn id="51" dur="2000" fill="hold"/>
                                        <p:tgtEl>
                                          <p:spTgt spid="13"/>
                                        </p:tgtEl>
                                        <p:attrNameLst>
                                          <p:attrName>ppt_x</p:attrName>
                                          <p:attrName>ppt_y</p:attrName>
                                        </p:attrNameLst>
                                      </p:cBhvr>
                                      <p:rCtr x="26250" y="1409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bldP spid="27" grpId="0"/>
      <p:bldP spid="27" grpId="1"/>
      <p:bldP spid="13" grpId="0"/>
      <p:bldP spid="13" grpId="1"/>
      <p:bldP spid="14" grpId="0"/>
      <p:bldP spid="15" grpId="0"/>
      <p:bldP spid="16" grpId="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Choosing Start/End Tables</a:t>
            </a:r>
            <a:endParaRPr lang="en-US" i="1" dirty="0">
              <a:latin typeface="Courier New" charset="0"/>
              <a:ea typeface="Courier New" charset="0"/>
              <a:cs typeface="Courier New" charset="0"/>
            </a:endParaRPr>
          </a:p>
        </p:txBody>
      </p:sp>
      <p:sp>
        <p:nvSpPr>
          <p:cNvPr id="4" name="Rectangle 3"/>
          <p:cNvSpPr>
            <a:spLocks noChangeArrowheads="1"/>
          </p:cNvSpPr>
          <p:nvPr/>
        </p:nvSpPr>
        <p:spPr bwMode="auto">
          <a:xfrm>
            <a:off x="1219200" y="1219200"/>
            <a:ext cx="7543800" cy="56507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457200" indent="-457200" eaLnBrk="1" hangingPunct="1">
              <a:spcAft>
                <a:spcPts val="1800"/>
              </a:spcAft>
              <a:buClr>
                <a:srgbClr val="4C4C4C"/>
              </a:buClr>
              <a:buSzTx/>
            </a:pPr>
            <a:r>
              <a:rPr lang="en-US" sz="2200" dirty="0">
                <a:latin typeface="Arial" charset="0"/>
                <a:ea typeface="Arial" charset="0"/>
                <a:cs typeface="Arial" charset="0"/>
              </a:rPr>
              <a:t>Up to now, every Table Plan you’ve seen has included pre-written Start and End tables. Why?</a:t>
            </a:r>
          </a:p>
          <a:p>
            <a:pPr marL="457200" indent="-457200" eaLnBrk="1" hangingPunct="1">
              <a:spcAft>
                <a:spcPts val="1800"/>
              </a:spcAft>
              <a:buClr>
                <a:srgbClr val="4C4C4C"/>
              </a:buClr>
              <a:buSzTx/>
            </a:pPr>
            <a:r>
              <a:rPr lang="en-US" sz="2200" dirty="0">
                <a:latin typeface="Arial" charset="0"/>
                <a:ea typeface="Arial" charset="0"/>
                <a:cs typeface="Arial" charset="0"/>
              </a:rPr>
              <a:t>Now it’s time for you to start choose these tables yourself! A good start table has several qualities:</a:t>
            </a:r>
          </a:p>
          <a:p>
            <a:pPr marL="1200150" lvl="1" indent="-457200" eaLnBrk="1" hangingPunct="1">
              <a:spcAft>
                <a:spcPts val="1800"/>
              </a:spcAft>
              <a:buClr>
                <a:srgbClr val="4C4C4C"/>
              </a:buClr>
              <a:buSzTx/>
            </a:pPr>
            <a:r>
              <a:rPr lang="en-US" sz="1600" dirty="0">
                <a:latin typeface="Arial" charset="0"/>
                <a:ea typeface="Arial" charset="0"/>
                <a:cs typeface="Arial" charset="0"/>
              </a:rPr>
              <a:t>Includes all </a:t>
            </a:r>
            <a:r>
              <a:rPr lang="en-US" sz="1600" u="sng" dirty="0">
                <a:latin typeface="Arial" charset="0"/>
                <a:ea typeface="Arial" charset="0"/>
                <a:cs typeface="Arial" charset="0"/>
              </a:rPr>
              <a:t>relevant </a:t>
            </a:r>
            <a:r>
              <a:rPr lang="en-US" sz="1600" dirty="0">
                <a:latin typeface="Arial" charset="0"/>
                <a:ea typeface="Arial" charset="0"/>
                <a:cs typeface="Arial" charset="0"/>
              </a:rPr>
              <a:t>columns</a:t>
            </a:r>
          </a:p>
          <a:p>
            <a:pPr marL="1200150" lvl="1" indent="-457200" eaLnBrk="1" hangingPunct="1">
              <a:spcAft>
                <a:spcPts val="1800"/>
              </a:spcAft>
              <a:buClr>
                <a:srgbClr val="4C4C4C"/>
              </a:buClr>
              <a:buSzTx/>
            </a:pPr>
            <a:r>
              <a:rPr lang="en-US" sz="1600" dirty="0">
                <a:latin typeface="Arial" charset="0"/>
                <a:ea typeface="Arial" charset="0"/>
                <a:cs typeface="Arial" charset="0"/>
              </a:rPr>
              <a:t>Includes rows that will be sieved (both true and false)</a:t>
            </a:r>
          </a:p>
          <a:p>
            <a:pPr marL="1200150" lvl="1" indent="-457200" eaLnBrk="1" hangingPunct="1">
              <a:spcAft>
                <a:spcPts val="1800"/>
              </a:spcAft>
              <a:buClr>
                <a:srgbClr val="4C4C4C"/>
              </a:buClr>
              <a:buSzTx/>
            </a:pPr>
            <a:r>
              <a:rPr lang="en-US" sz="1600" dirty="0">
                <a:latin typeface="Arial" charset="0"/>
                <a:ea typeface="Arial" charset="0"/>
                <a:cs typeface="Arial" charset="0"/>
              </a:rPr>
              <a:t>Includes enough rows to show random ordering</a:t>
            </a:r>
          </a:p>
          <a:p>
            <a:pPr marL="1200150" lvl="1" indent="-457200" eaLnBrk="1" hangingPunct="1">
              <a:spcAft>
                <a:spcPts val="1800"/>
              </a:spcAft>
              <a:buClr>
                <a:srgbClr val="4C4C4C"/>
              </a:buClr>
              <a:buSzTx/>
            </a:pPr>
            <a:r>
              <a:rPr lang="en-US" sz="1600" dirty="0">
                <a:latin typeface="Arial" charset="0"/>
                <a:ea typeface="Arial" charset="0"/>
                <a:cs typeface="Arial" charset="0"/>
              </a:rPr>
              <a:t>Is properly representative of the entire dataset</a:t>
            </a:r>
          </a:p>
          <a:p>
            <a:pPr marL="457200" indent="-457200" eaLnBrk="1" hangingPunct="1">
              <a:spcAft>
                <a:spcPts val="1800"/>
              </a:spcAft>
              <a:buClr>
                <a:srgbClr val="4C4C4C"/>
              </a:buClr>
              <a:buSzTx/>
            </a:pPr>
            <a:r>
              <a:rPr lang="en-US" sz="2000" dirty="0">
                <a:latin typeface="Arial" charset="0"/>
                <a:ea typeface="Arial" charset="0"/>
                <a:cs typeface="Arial" charset="0"/>
              </a:rPr>
              <a:t>The Austerity Problem</a:t>
            </a:r>
          </a:p>
          <a:p>
            <a:pPr marL="457200" indent="-457200" eaLnBrk="1" hangingPunct="1">
              <a:spcAft>
                <a:spcPts val="1800"/>
              </a:spcAft>
              <a:buClr>
                <a:srgbClr val="4C4C4C"/>
              </a:buClr>
              <a:buSzTx/>
            </a:pPr>
            <a:r>
              <a:rPr lang="en-US" sz="2000" dirty="0">
                <a:latin typeface="Arial" charset="0"/>
                <a:ea typeface="Arial" charset="0"/>
                <a:cs typeface="Arial" charset="0"/>
              </a:rPr>
              <a:t>Turn to Page 34</a:t>
            </a:r>
          </a:p>
          <a:p>
            <a:pPr marL="457200" indent="-457200" eaLnBrk="1" hangingPunct="1">
              <a:spcAft>
                <a:spcPts val="1800"/>
              </a:spcAft>
              <a:buClr>
                <a:srgbClr val="4C4C4C"/>
              </a:buClr>
              <a:buSzTx/>
            </a:pPr>
            <a:endParaRPr lang="en-US" sz="2000" dirty="0">
              <a:latin typeface="Arial" charset="0"/>
              <a:ea typeface="Arial" charset="0"/>
              <a:cs typeface="Arial" charset="0"/>
            </a:endParaRPr>
          </a:p>
        </p:txBody>
      </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757060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Effect transition="in" filter="fade">
                                      <p:cBhvr>
                                        <p:cTn id="37" dur="500"/>
                                        <p:tgtEl>
                                          <p:spTgt spid="4">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4">
                                            <p:txEl>
                                              <p:pRg st="7" end="7"/>
                                            </p:txEl>
                                          </p:spTgt>
                                        </p:tgtEl>
                                        <p:attrNameLst>
                                          <p:attrName>style.visibility</p:attrName>
                                        </p:attrNameLst>
                                      </p:cBhvr>
                                      <p:to>
                                        <p:strVal val="visible"/>
                                      </p:to>
                                    </p:set>
                                    <p:animEffect transition="in" filter="fade">
                                      <p:cBhvr>
                                        <p:cTn id="42" dur="5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bldLvl="2"/>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8686800" cy="838200"/>
          </a:xfrm>
        </p:spPr>
        <p:txBody>
          <a:bodyPr/>
          <a:lstStyle/>
          <a:p>
            <a:r>
              <a:rPr lang="en-US" dirty="0">
                <a:latin typeface="Helvetica" charset="0"/>
                <a:ea typeface="Helvetica" charset="0"/>
                <a:cs typeface="Helvetica" charset="0"/>
              </a:rPr>
              <a:t>Page 35:</a:t>
            </a:r>
            <a:r>
              <a:rPr lang="en-US" dirty="0">
                <a:latin typeface="Courier New" charset="0"/>
                <a:ea typeface="Courier New" charset="0"/>
                <a:cs typeface="Courier New" charset="0"/>
              </a:rPr>
              <a:t> Asian GDPs</a:t>
            </a:r>
          </a:p>
        </p:txBody>
      </p:sp>
      <p:pic>
        <p:nvPicPr>
          <p:cNvPr id="5" name="Picture 4"/>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049853" y="1066800"/>
            <a:ext cx="6941747" cy="4965700"/>
          </a:xfrm>
          <a:prstGeom prst="rect">
            <a:avLst/>
          </a:prstGeom>
        </p:spPr>
      </p:pic>
      <p:sp>
        <p:nvSpPr>
          <p:cNvPr id="17" name="TextBox 16"/>
          <p:cNvSpPr txBox="1"/>
          <p:nvPr/>
        </p:nvSpPr>
        <p:spPr>
          <a:xfrm>
            <a:off x="2773012" y="2099846"/>
            <a:ext cx="2743200" cy="338554"/>
          </a:xfrm>
          <a:prstGeom prst="rect">
            <a:avLst/>
          </a:prstGeom>
          <a:noFill/>
        </p:spPr>
        <p:txBody>
          <a:bodyPr wrap="square" rtlCol="0">
            <a:spAutoFit/>
          </a:bodyPr>
          <a:lstStyle/>
          <a:p>
            <a:r>
              <a:rPr lang="en-US" sz="1600" dirty="0">
                <a:solidFill>
                  <a:schemeClr val="bg1"/>
                </a:solidFill>
                <a:latin typeface="Comic Sans MS" charset="0"/>
                <a:ea typeface="Comic Sans MS" charset="0"/>
                <a:cs typeface="Comic Sans MS" charset="0"/>
              </a:rPr>
              <a:t>continent == “</a:t>
            </a:r>
            <a:r>
              <a:rPr lang="en-US" sz="1600" dirty="0" err="1">
                <a:solidFill>
                  <a:schemeClr val="bg1"/>
                </a:solidFill>
                <a:latin typeface="Comic Sans MS" charset="0"/>
                <a:ea typeface="Comic Sans MS" charset="0"/>
                <a:cs typeface="Comic Sans MS" charset="0"/>
              </a:rPr>
              <a:t>asia</a:t>
            </a:r>
            <a:r>
              <a:rPr lang="en-US" sz="1600" dirty="0">
                <a:solidFill>
                  <a:schemeClr val="bg1"/>
                </a:solidFill>
                <a:latin typeface="Comic Sans MS" charset="0"/>
                <a:ea typeface="Comic Sans MS" charset="0"/>
                <a:cs typeface="Comic Sans MS" charset="0"/>
              </a:rPr>
              <a:t>”</a:t>
            </a:r>
          </a:p>
        </p:txBody>
      </p:sp>
      <p:sp>
        <p:nvSpPr>
          <p:cNvPr id="18" name="TextBox 17"/>
          <p:cNvSpPr txBox="1"/>
          <p:nvPr/>
        </p:nvSpPr>
        <p:spPr>
          <a:xfrm>
            <a:off x="4809740" y="1456153"/>
            <a:ext cx="1133860" cy="338554"/>
          </a:xfrm>
          <a:prstGeom prst="rect">
            <a:avLst/>
          </a:prstGeom>
          <a:noFill/>
        </p:spPr>
        <p:txBody>
          <a:bodyPr wrap="square" rtlCol="0">
            <a:spAutoFit/>
          </a:bodyPr>
          <a:lstStyle/>
          <a:p>
            <a:r>
              <a:rPr lang="en-US" sz="1600" dirty="0">
                <a:solidFill>
                  <a:schemeClr val="bg1"/>
                </a:solidFill>
                <a:latin typeface="Comic Sans MS" charset="0"/>
                <a:ea typeface="Comic Sans MS" charset="0"/>
                <a:cs typeface="Comic Sans MS" charset="0"/>
              </a:rPr>
              <a:t>countries</a:t>
            </a:r>
          </a:p>
        </p:txBody>
      </p:sp>
      <p:sp>
        <p:nvSpPr>
          <p:cNvPr id="19" name="TextBox 18"/>
          <p:cNvSpPr txBox="1"/>
          <p:nvPr/>
        </p:nvSpPr>
        <p:spPr>
          <a:xfrm>
            <a:off x="2362200" y="1460500"/>
            <a:ext cx="2133600" cy="338554"/>
          </a:xfrm>
          <a:prstGeom prst="rect">
            <a:avLst/>
          </a:prstGeom>
          <a:noFill/>
        </p:spPr>
        <p:txBody>
          <a:bodyPr wrap="square" rtlCol="0">
            <a:spAutoFit/>
          </a:bodyPr>
          <a:lstStyle/>
          <a:p>
            <a:r>
              <a:rPr lang="en-US" sz="1600" dirty="0">
                <a:solidFill>
                  <a:schemeClr val="bg1"/>
                </a:solidFill>
                <a:latin typeface="Comic Sans MS" charset="0"/>
                <a:ea typeface="Comic Sans MS" charset="0"/>
                <a:cs typeface="Comic Sans MS" charset="0"/>
              </a:rPr>
              <a:t>countries-sieved</a:t>
            </a:r>
          </a:p>
        </p:txBody>
      </p:sp>
      <p:sp>
        <p:nvSpPr>
          <p:cNvPr id="20" name="TextBox 19"/>
          <p:cNvSpPr txBox="1"/>
          <p:nvPr/>
        </p:nvSpPr>
        <p:spPr>
          <a:xfrm>
            <a:off x="2209800" y="3196392"/>
            <a:ext cx="2133600" cy="338554"/>
          </a:xfrm>
          <a:prstGeom prst="rect">
            <a:avLst/>
          </a:prstGeom>
          <a:noFill/>
        </p:spPr>
        <p:txBody>
          <a:bodyPr wrap="square" rtlCol="0">
            <a:spAutoFit/>
          </a:bodyPr>
          <a:lstStyle/>
          <a:p>
            <a:r>
              <a:rPr lang="en-US" sz="1600" dirty="0">
                <a:solidFill>
                  <a:schemeClr val="bg1"/>
                </a:solidFill>
                <a:latin typeface="Comic Sans MS" charset="0"/>
                <a:ea typeface="Comic Sans MS" charset="0"/>
                <a:cs typeface="Comic Sans MS" charset="0"/>
              </a:rPr>
              <a:t>countries-ordered</a:t>
            </a:r>
          </a:p>
        </p:txBody>
      </p:sp>
      <p:sp>
        <p:nvSpPr>
          <p:cNvPr id="21" name="TextBox 20"/>
          <p:cNvSpPr txBox="1"/>
          <p:nvPr/>
        </p:nvSpPr>
        <p:spPr>
          <a:xfrm>
            <a:off x="3124200" y="5207169"/>
            <a:ext cx="2133600" cy="338554"/>
          </a:xfrm>
          <a:prstGeom prst="rect">
            <a:avLst/>
          </a:prstGeom>
          <a:noFill/>
        </p:spPr>
        <p:txBody>
          <a:bodyPr wrap="square" rtlCol="0">
            <a:spAutoFit/>
          </a:bodyPr>
          <a:lstStyle/>
          <a:p>
            <a:r>
              <a:rPr lang="en-US" sz="1600" dirty="0">
                <a:solidFill>
                  <a:schemeClr val="bg1"/>
                </a:solidFill>
                <a:latin typeface="Comic Sans MS" charset="0"/>
                <a:ea typeface="Comic Sans MS" charset="0"/>
                <a:cs typeface="Comic Sans MS" charset="0"/>
              </a:rPr>
              <a:t>country, </a:t>
            </a:r>
            <a:r>
              <a:rPr lang="en-US" sz="1600" dirty="0" err="1">
                <a:solidFill>
                  <a:schemeClr val="bg1"/>
                </a:solidFill>
                <a:latin typeface="Comic Sans MS" charset="0"/>
                <a:ea typeface="Comic Sans MS" charset="0"/>
                <a:cs typeface="Comic Sans MS" charset="0"/>
              </a:rPr>
              <a:t>gdp</a:t>
            </a:r>
            <a:endParaRPr lang="en-US" sz="1600" dirty="0">
              <a:solidFill>
                <a:schemeClr val="bg1"/>
              </a:solidFill>
              <a:latin typeface="Comic Sans MS" charset="0"/>
              <a:ea typeface="Comic Sans MS" charset="0"/>
              <a:cs typeface="Comic Sans MS" charset="0"/>
            </a:endParaRPr>
          </a:p>
        </p:txBody>
      </p:sp>
      <p:sp>
        <p:nvSpPr>
          <p:cNvPr id="22" name="TextBox 21"/>
          <p:cNvSpPr txBox="1"/>
          <p:nvPr/>
        </p:nvSpPr>
        <p:spPr>
          <a:xfrm>
            <a:off x="7054562" y="1464846"/>
            <a:ext cx="1133860" cy="338554"/>
          </a:xfrm>
          <a:prstGeom prst="rect">
            <a:avLst/>
          </a:prstGeom>
          <a:noFill/>
        </p:spPr>
        <p:txBody>
          <a:bodyPr wrap="square" rtlCol="0">
            <a:spAutoFit/>
          </a:bodyPr>
          <a:lstStyle/>
          <a:p>
            <a:r>
              <a:rPr lang="en-US" sz="1600">
                <a:solidFill>
                  <a:schemeClr val="bg1"/>
                </a:solidFill>
                <a:latin typeface="Comic Sans MS" charset="0"/>
                <a:ea typeface="Comic Sans MS" charset="0"/>
                <a:cs typeface="Comic Sans MS" charset="0"/>
              </a:rPr>
              <a:t>continent</a:t>
            </a:r>
            <a:endParaRPr lang="en-US" sz="1600" dirty="0">
              <a:solidFill>
                <a:schemeClr val="bg1"/>
              </a:solidFill>
              <a:latin typeface="Comic Sans MS" charset="0"/>
              <a:ea typeface="Comic Sans MS" charset="0"/>
              <a:cs typeface="Comic Sans MS" charset="0"/>
            </a:endParaRPr>
          </a:p>
        </p:txBody>
      </p:sp>
      <p:sp>
        <p:nvSpPr>
          <p:cNvPr id="23" name="TextBox 22"/>
          <p:cNvSpPr txBox="1"/>
          <p:nvPr/>
        </p:nvSpPr>
        <p:spPr>
          <a:xfrm>
            <a:off x="2823812" y="3776246"/>
            <a:ext cx="2743200" cy="338554"/>
          </a:xfrm>
          <a:prstGeom prst="rect">
            <a:avLst/>
          </a:prstGeom>
          <a:noFill/>
        </p:spPr>
        <p:txBody>
          <a:bodyPr wrap="square" rtlCol="0">
            <a:spAutoFit/>
          </a:bodyPr>
          <a:lstStyle/>
          <a:p>
            <a:r>
              <a:rPr lang="en-US" sz="1600" dirty="0" err="1">
                <a:solidFill>
                  <a:schemeClr val="bg1"/>
                </a:solidFill>
                <a:latin typeface="Comic Sans MS" charset="0"/>
                <a:ea typeface="Comic Sans MS" charset="0"/>
                <a:cs typeface="Comic Sans MS" charset="0"/>
              </a:rPr>
              <a:t>gdp</a:t>
            </a:r>
            <a:r>
              <a:rPr lang="en-US" sz="1600" dirty="0">
                <a:solidFill>
                  <a:schemeClr val="bg1"/>
                </a:solidFill>
                <a:latin typeface="Comic Sans MS" charset="0"/>
                <a:ea typeface="Comic Sans MS" charset="0"/>
                <a:cs typeface="Comic Sans MS" charset="0"/>
              </a:rPr>
              <a:t> ascending</a:t>
            </a:r>
          </a:p>
        </p:txBody>
      </p:sp>
      <p:sp>
        <p:nvSpPr>
          <p:cNvPr id="24" name="TextBox 23"/>
          <p:cNvSpPr txBox="1"/>
          <p:nvPr/>
        </p:nvSpPr>
        <p:spPr>
          <a:xfrm>
            <a:off x="2371340" y="1453050"/>
            <a:ext cx="1819660" cy="338554"/>
          </a:xfrm>
          <a:prstGeom prst="rect">
            <a:avLst/>
          </a:prstGeom>
          <a:noFill/>
        </p:spPr>
        <p:txBody>
          <a:bodyPr wrap="square" rtlCol="0">
            <a:spAutoFit/>
          </a:bodyPr>
          <a:lstStyle/>
          <a:p>
            <a:r>
              <a:rPr lang="en-US" sz="1600">
                <a:solidFill>
                  <a:schemeClr val="bg1"/>
                </a:solidFill>
                <a:latin typeface="Comic Sans MS" charset="0"/>
                <a:ea typeface="Comic Sans MS" charset="0"/>
                <a:cs typeface="Comic Sans MS" charset="0"/>
              </a:rPr>
              <a:t>countries-sieved</a:t>
            </a:r>
            <a:endParaRPr lang="en-US" sz="1600" dirty="0">
              <a:solidFill>
                <a:schemeClr val="bg1"/>
              </a:solidFill>
              <a:latin typeface="Comic Sans MS" charset="0"/>
              <a:ea typeface="Comic Sans MS" charset="0"/>
              <a:cs typeface="Comic Sans MS" charset="0"/>
            </a:endParaRPr>
          </a:p>
        </p:txBody>
      </p:sp>
      <p:sp>
        <p:nvSpPr>
          <p:cNvPr id="28" name="TextBox 27"/>
          <p:cNvSpPr txBox="1"/>
          <p:nvPr/>
        </p:nvSpPr>
        <p:spPr>
          <a:xfrm>
            <a:off x="2371340" y="1441619"/>
            <a:ext cx="1819660" cy="338554"/>
          </a:xfrm>
          <a:prstGeom prst="rect">
            <a:avLst/>
          </a:prstGeom>
          <a:noFill/>
        </p:spPr>
        <p:txBody>
          <a:bodyPr wrap="square" rtlCol="0">
            <a:spAutoFit/>
          </a:bodyPr>
          <a:lstStyle/>
          <a:p>
            <a:r>
              <a:rPr lang="en-US" sz="1600">
                <a:solidFill>
                  <a:schemeClr val="bg1"/>
                </a:solidFill>
                <a:latin typeface="Comic Sans MS" charset="0"/>
                <a:ea typeface="Comic Sans MS" charset="0"/>
                <a:cs typeface="Comic Sans MS" charset="0"/>
              </a:rPr>
              <a:t>countries-sieved</a:t>
            </a:r>
            <a:endParaRPr lang="en-US" sz="1600" dirty="0">
              <a:solidFill>
                <a:schemeClr val="bg1"/>
              </a:solidFill>
              <a:latin typeface="Comic Sans MS" charset="0"/>
              <a:ea typeface="Comic Sans MS" charset="0"/>
              <a:cs typeface="Comic Sans MS" charset="0"/>
            </a:endParaRPr>
          </a:p>
        </p:txBody>
      </p:sp>
      <p:sp>
        <p:nvSpPr>
          <p:cNvPr id="6" name="Multiply 5"/>
          <p:cNvSpPr/>
          <p:nvPr/>
        </p:nvSpPr>
        <p:spPr>
          <a:xfrm>
            <a:off x="609600" y="2802523"/>
            <a:ext cx="7696200" cy="1828800"/>
          </a:xfrm>
          <a:prstGeom prst="mathMultiply">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TextBox 28"/>
          <p:cNvSpPr txBox="1"/>
          <p:nvPr/>
        </p:nvSpPr>
        <p:spPr>
          <a:xfrm>
            <a:off x="2209800" y="4919246"/>
            <a:ext cx="2133600" cy="338554"/>
          </a:xfrm>
          <a:prstGeom prst="rect">
            <a:avLst/>
          </a:prstGeom>
          <a:noFill/>
        </p:spPr>
        <p:txBody>
          <a:bodyPr wrap="square" rtlCol="0">
            <a:spAutoFit/>
          </a:bodyPr>
          <a:lstStyle/>
          <a:p>
            <a:r>
              <a:rPr lang="en-US" sz="1600">
                <a:solidFill>
                  <a:schemeClr val="bg1"/>
                </a:solidFill>
                <a:latin typeface="Comic Sans MS" charset="0"/>
                <a:ea typeface="Comic Sans MS" charset="0"/>
                <a:cs typeface="Comic Sans MS" charset="0"/>
              </a:rPr>
              <a:t>countries-selected</a:t>
            </a:r>
            <a:endParaRPr lang="en-US" sz="1600" dirty="0">
              <a:solidFill>
                <a:schemeClr val="bg1"/>
              </a:solidFill>
              <a:latin typeface="Comic Sans MS" charset="0"/>
              <a:ea typeface="Comic Sans MS" charset="0"/>
              <a:cs typeface="Comic Sans MS" charset="0"/>
            </a:endParaRPr>
          </a:p>
        </p:txBody>
      </p:sp>
      <p:sp>
        <p:nvSpPr>
          <p:cNvPr id="30" name="Rectangle 29"/>
          <p:cNvSpPr>
            <a:spLocks noChangeArrowheads="1"/>
          </p:cNvSpPr>
          <p:nvPr/>
        </p:nvSpPr>
        <p:spPr bwMode="auto">
          <a:xfrm>
            <a:off x="342900" y="5975117"/>
            <a:ext cx="8610600" cy="716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algn="ctr" eaLnBrk="1" hangingPunct="1">
              <a:lnSpc>
                <a:spcPct val="200000"/>
              </a:lnSpc>
              <a:spcAft>
                <a:spcPts val="1800"/>
              </a:spcAft>
              <a:buClr>
                <a:srgbClr val="4C4C4C"/>
              </a:buClr>
              <a:buNone/>
            </a:pPr>
            <a:r>
              <a:rPr lang="en-US" sz="2400" dirty="0">
                <a:latin typeface="Arial" charset="0"/>
                <a:ea typeface="Arial" charset="0"/>
                <a:cs typeface="Arial" charset="0"/>
              </a:rPr>
              <a:t>Open the </a:t>
            </a:r>
            <a:r>
              <a:rPr lang="en-US" sz="2400" dirty="0">
                <a:latin typeface="Arial" charset="0"/>
                <a:ea typeface="Arial" charset="0"/>
                <a:cs typeface="Arial" charset="0"/>
                <a:hlinkClick r:id="rId4"/>
              </a:rPr>
              <a:t>Syntax Error file</a:t>
            </a:r>
            <a:r>
              <a:rPr lang="en-US" sz="2400" dirty="0">
                <a:latin typeface="Arial" charset="0"/>
                <a:ea typeface="Arial" charset="0"/>
                <a:cs typeface="Arial" charset="0"/>
              </a:rPr>
              <a:t>, and debug these </a:t>
            </a:r>
            <a:r>
              <a:rPr lang="en-US" sz="2400">
                <a:latin typeface="Arial" charset="0"/>
                <a:ea typeface="Arial" charset="0"/>
                <a:cs typeface="Arial" charset="0"/>
              </a:rPr>
              <a:t>queries!</a:t>
            </a:r>
            <a:endParaRPr lang="en-US" sz="2400" dirty="0">
              <a:latin typeface="Arial" charset="0"/>
              <a:ea typeface="Arial" charset="0"/>
              <a:cs typeface="Arial" charset="0"/>
            </a:endParaRP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177937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1" nodeType="click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childTnLst>
                                </p:cTn>
                              </p:par>
                            </p:childTnLst>
                          </p:cTn>
                        </p:par>
                      </p:childTnLst>
                    </p:cTn>
                  </p:par>
                  <p:par>
                    <p:cTn id="23" fill="hold">
                      <p:stCondLst>
                        <p:cond delay="indefinite"/>
                      </p:stCondLst>
                      <p:childTnLst>
                        <p:par>
                          <p:cTn id="24" fill="hold">
                            <p:stCondLst>
                              <p:cond delay="0"/>
                            </p:stCondLst>
                            <p:childTnLst>
                              <p:par>
                                <p:cTn id="25" presetID="42" presetClass="path" presetSubtype="0" accel="50000" decel="50000" fill="hold" grpId="0" nodeType="clickEffect">
                                  <p:stCondLst>
                                    <p:cond delay="0"/>
                                  </p:stCondLst>
                                  <p:childTnLst>
                                    <p:animMotion origin="layout" path="M -4.16667E-6 0.00371 L 0.25782 0.25417 " pathEditMode="relative" rAng="0" ptsTypes="AA">
                                      <p:cBhvr>
                                        <p:cTn id="26" dur="2000" fill="hold"/>
                                        <p:tgtEl>
                                          <p:spTgt spid="28"/>
                                        </p:tgtEl>
                                        <p:attrNameLst>
                                          <p:attrName>ppt_x</p:attrName>
                                          <p:attrName>ppt_y</p:attrName>
                                        </p:attrNameLst>
                                      </p:cBhvr>
                                      <p:rCtr x="12882" y="12523"/>
                                    </p:animMotion>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3"/>
                                        </p:tgtEl>
                                        <p:attrNameLst>
                                          <p:attrName>style.visibility</p:attrName>
                                        </p:attrNameLst>
                                      </p:cBhvr>
                                      <p:to>
                                        <p:strVal val="visible"/>
                                      </p:to>
                                    </p:set>
                                    <p:animEffect transition="in" filter="fade">
                                      <p:cBhvr>
                                        <p:cTn id="31" dur="500"/>
                                        <p:tgtEl>
                                          <p:spTgt spid="23"/>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6"/>
                                        </p:tgtEl>
                                        <p:attrNameLst>
                                          <p:attrName>style.visibility</p:attrName>
                                        </p:attrNameLst>
                                      </p:cBhvr>
                                      <p:to>
                                        <p:strVal val="visible"/>
                                      </p:to>
                                    </p:set>
                                    <p:animEffect transition="in" filter="fade">
                                      <p:cBhvr>
                                        <p:cTn id="36" dur="500"/>
                                        <p:tgtEl>
                                          <p:spTgt spid="6"/>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1" nodeType="clickEffect">
                                  <p:stCondLst>
                                    <p:cond delay="0"/>
                                  </p:stCondLst>
                                  <p:childTnLst>
                                    <p:set>
                                      <p:cBhvr>
                                        <p:cTn id="40" dur="1" fill="hold">
                                          <p:stCondLst>
                                            <p:cond delay="0"/>
                                          </p:stCondLst>
                                        </p:cTn>
                                        <p:tgtEl>
                                          <p:spTgt spid="19"/>
                                        </p:tgtEl>
                                        <p:attrNameLst>
                                          <p:attrName>style.visibility</p:attrName>
                                        </p:attrNameLst>
                                      </p:cBhvr>
                                      <p:to>
                                        <p:strVal val="visible"/>
                                      </p:to>
                                    </p:set>
                                    <p:animEffect transition="in" filter="fade">
                                      <p:cBhvr>
                                        <p:cTn id="41" dur="500"/>
                                        <p:tgtEl>
                                          <p:spTgt spid="19"/>
                                        </p:tgtEl>
                                      </p:cBhvr>
                                    </p:animEffect>
                                  </p:childTnLst>
                                </p:cTn>
                              </p:par>
                              <p:par>
                                <p:cTn id="42" presetID="42" presetClass="path" presetSubtype="0" accel="50000" decel="50000" fill="hold" grpId="0" nodeType="withEffect">
                                  <p:stCondLst>
                                    <p:cond delay="0"/>
                                  </p:stCondLst>
                                  <p:childTnLst>
                                    <p:animMotion origin="layout" path="M 5.55112E-17 0 L 0.50816 0.55139 " pathEditMode="relative" rAng="0" ptsTypes="AA">
                                      <p:cBhvr>
                                        <p:cTn id="43" dur="2000" fill="hold"/>
                                        <p:tgtEl>
                                          <p:spTgt spid="19"/>
                                        </p:tgtEl>
                                        <p:attrNameLst>
                                          <p:attrName>ppt_x</p:attrName>
                                          <p:attrName>ppt_y</p:attrName>
                                        </p:attrNameLst>
                                      </p:cBhvr>
                                      <p:rCtr x="25399" y="27569"/>
                                    </p:animMotion>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21"/>
                                        </p:tgtEl>
                                        <p:attrNameLst>
                                          <p:attrName>style.visibility</p:attrName>
                                        </p:attrNameLst>
                                      </p:cBhvr>
                                      <p:to>
                                        <p:strVal val="visible"/>
                                      </p:to>
                                    </p:set>
                                    <p:animEffect transition="in" filter="fade">
                                      <p:cBhvr>
                                        <p:cTn id="48" dur="500"/>
                                        <p:tgtEl>
                                          <p:spTgt spid="21"/>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29"/>
                                        </p:tgtEl>
                                        <p:attrNameLst>
                                          <p:attrName>style.visibility</p:attrName>
                                        </p:attrNameLst>
                                      </p:cBhvr>
                                      <p:to>
                                        <p:strVal val="visible"/>
                                      </p:to>
                                    </p:set>
                                    <p:animEffect transition="in" filter="fade">
                                      <p:cBhvr>
                                        <p:cTn id="53" dur="500"/>
                                        <p:tgtEl>
                                          <p:spTgt spid="29"/>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30">
                                            <p:txEl>
                                              <p:pRg st="0" end="0"/>
                                            </p:txEl>
                                          </p:spTgt>
                                        </p:tgtEl>
                                        <p:attrNameLst>
                                          <p:attrName>style.visibility</p:attrName>
                                        </p:attrNameLst>
                                      </p:cBhvr>
                                      <p:to>
                                        <p:strVal val="visible"/>
                                      </p:to>
                                    </p:set>
                                    <p:animEffect transition="in" filter="fade">
                                      <p:cBhvr>
                                        <p:cTn id="58" dur="500"/>
                                        <p:tgtEl>
                                          <p:spTgt spid="3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9" grpId="0"/>
      <p:bldP spid="19" grpId="1"/>
      <p:bldP spid="20" grpId="1"/>
      <p:bldP spid="21" grpId="0"/>
      <p:bldP spid="22" grpId="0"/>
      <p:bldP spid="23" grpId="0"/>
      <p:bldP spid="28" grpId="0"/>
      <p:bldP spid="6" grpId="0" animBg="1"/>
      <p:bldP spid="29" grpId="0"/>
      <p:bldP spid="30" grpId="0" build="p"/>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Back to the Do Now</a:t>
            </a:r>
            <a:endParaRPr lang="en-US" i="1" dirty="0">
              <a:latin typeface="Courier New" charset="0"/>
              <a:ea typeface="Courier New" charset="0"/>
              <a:cs typeface="Courier New" charset="0"/>
            </a:endParaRPr>
          </a:p>
        </p:txBody>
      </p:sp>
      <p:sp>
        <p:nvSpPr>
          <p:cNvPr id="4" name="Rectangle 3"/>
          <p:cNvSpPr>
            <a:spLocks noChangeArrowheads="1"/>
          </p:cNvSpPr>
          <p:nvPr/>
        </p:nvSpPr>
        <p:spPr bwMode="auto">
          <a:xfrm>
            <a:off x="838200" y="1819275"/>
            <a:ext cx="7543800" cy="43704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eaLnBrk="1" hangingPunct="1">
              <a:lnSpc>
                <a:spcPct val="200000"/>
              </a:lnSpc>
              <a:spcAft>
                <a:spcPts val="1800"/>
              </a:spcAft>
              <a:buClr>
                <a:srgbClr val="4C4C4C"/>
              </a:buClr>
              <a:buSzTx/>
              <a:buNone/>
            </a:pPr>
            <a:r>
              <a:rPr lang="en-US" altLang="en-US" sz="4000" i="1" dirty="0">
                <a:latin typeface="Arial" charset="0"/>
                <a:ea typeface="Arial" charset="0"/>
                <a:cs typeface="Arial" charset="0"/>
              </a:rPr>
              <a:t>“</a:t>
            </a:r>
            <a:r>
              <a:rPr lang="en-US" sz="4000" i="1" dirty="0"/>
              <a:t>How much of Asia’s GDP does China generate?</a:t>
            </a:r>
            <a:r>
              <a:rPr lang="en-US" altLang="en-US" sz="4000" i="1" dirty="0">
                <a:latin typeface="Arial" charset="0"/>
                <a:ea typeface="Arial" charset="0"/>
                <a:cs typeface="Arial" charset="0"/>
              </a:rPr>
              <a:t>”</a:t>
            </a:r>
            <a:endParaRPr lang="en-US" sz="4000" i="1" dirty="0">
              <a:latin typeface="Arial" charset="0"/>
              <a:ea typeface="Arial" charset="0"/>
              <a:cs typeface="Arial" charset="0"/>
            </a:endParaRPr>
          </a:p>
          <a:p>
            <a:pPr algn="r" eaLnBrk="1" hangingPunct="1">
              <a:lnSpc>
                <a:spcPct val="200000"/>
              </a:lnSpc>
              <a:spcAft>
                <a:spcPts val="1800"/>
              </a:spcAft>
              <a:buClr>
                <a:srgbClr val="4C4C4C"/>
              </a:buClr>
              <a:buSzTx/>
              <a:buNone/>
            </a:pPr>
            <a:endParaRPr lang="en-US" sz="2000" dirty="0">
              <a:latin typeface="Arial" charset="0"/>
              <a:ea typeface="Arial" charset="0"/>
              <a:cs typeface="Arial" charset="0"/>
            </a:endParaRPr>
          </a:p>
          <a:p>
            <a:pPr algn="r" eaLnBrk="1" hangingPunct="1">
              <a:lnSpc>
                <a:spcPct val="200000"/>
              </a:lnSpc>
              <a:spcAft>
                <a:spcPts val="1800"/>
              </a:spcAft>
              <a:buClr>
                <a:srgbClr val="4C4C4C"/>
              </a:buClr>
              <a:buSzTx/>
              <a:buNone/>
            </a:pPr>
            <a:r>
              <a:rPr lang="en-US" sz="2000" dirty="0">
                <a:latin typeface="Arial" charset="0"/>
                <a:ea typeface="Arial" charset="0"/>
                <a:cs typeface="Arial" charset="0"/>
              </a:rPr>
              <a:t>- Write your findings on Page 30</a:t>
            </a:r>
          </a:p>
        </p:txBody>
      </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627653235"/>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Unit 9</a:t>
            </a:r>
          </a:p>
        </p:txBody>
      </p:sp>
    </p:spTree>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Do Now</a:t>
            </a:r>
            <a:endParaRPr lang="en-US" i="1" dirty="0">
              <a:latin typeface="Courier New" charset="0"/>
              <a:ea typeface="Courier New" charset="0"/>
              <a:cs typeface="Courier New" charset="0"/>
            </a:endParaRPr>
          </a:p>
        </p:txBody>
      </p:sp>
      <p:sp>
        <p:nvSpPr>
          <p:cNvPr id="4" name="Rectangle 3"/>
          <p:cNvSpPr>
            <a:spLocks noChangeArrowheads="1"/>
          </p:cNvSpPr>
          <p:nvPr/>
        </p:nvSpPr>
        <p:spPr bwMode="auto">
          <a:xfrm>
            <a:off x="838200" y="2133600"/>
            <a:ext cx="75438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eaLnBrk="1" hangingPunct="1">
              <a:spcAft>
                <a:spcPts val="1800"/>
              </a:spcAft>
              <a:buClr>
                <a:srgbClr val="4C4C4C"/>
              </a:buClr>
              <a:buSzTx/>
              <a:buNone/>
            </a:pPr>
            <a:r>
              <a:rPr lang="en-US" altLang="en-US" sz="4000" i="1" dirty="0">
                <a:latin typeface="Arial" charset="0"/>
                <a:ea typeface="Arial" charset="0"/>
                <a:cs typeface="Arial" charset="0"/>
              </a:rPr>
              <a:t>“</a:t>
            </a:r>
            <a:r>
              <a:rPr lang="en-US" sz="4000" i="1" dirty="0"/>
              <a:t>Is GDP-per-capita positively correlated with life-expectancy?”</a:t>
            </a:r>
            <a:endParaRPr lang="en-US" sz="4000" i="1" dirty="0">
              <a:latin typeface="Arial" charset="0"/>
              <a:ea typeface="Arial" charset="0"/>
              <a:cs typeface="Arial" charset="0"/>
            </a:endParaRPr>
          </a:p>
          <a:p>
            <a:pPr algn="r" eaLnBrk="1" hangingPunct="1">
              <a:lnSpc>
                <a:spcPct val="200000"/>
              </a:lnSpc>
              <a:spcAft>
                <a:spcPts val="1800"/>
              </a:spcAft>
              <a:buClr>
                <a:srgbClr val="4C4C4C"/>
              </a:buClr>
              <a:buSzTx/>
              <a:buNone/>
            </a:pPr>
            <a:endParaRPr lang="en-US" sz="2000" dirty="0">
              <a:latin typeface="Arial" charset="0"/>
              <a:ea typeface="Arial" charset="0"/>
              <a:cs typeface="Arial" charset="0"/>
            </a:endParaRPr>
          </a:p>
          <a:p>
            <a:pPr algn="r" eaLnBrk="1" hangingPunct="1">
              <a:lnSpc>
                <a:spcPct val="200000"/>
              </a:lnSpc>
              <a:spcAft>
                <a:spcPts val="1800"/>
              </a:spcAft>
              <a:buClr>
                <a:srgbClr val="4C4C4C"/>
              </a:buClr>
              <a:buSzTx/>
              <a:buNone/>
            </a:pPr>
            <a:r>
              <a:rPr lang="en-US" sz="2000" dirty="0">
                <a:latin typeface="Arial" charset="0"/>
                <a:ea typeface="Arial" charset="0"/>
                <a:cs typeface="Arial" charset="0"/>
              </a:rPr>
              <a:t>- Write your hypothesis on Page 36</a:t>
            </a:r>
          </a:p>
        </p:txBody>
      </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658278177"/>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Easy, right? Well</a:t>
            </a:r>
            <a:r>
              <a:rPr lang="mr-IN" dirty="0"/>
              <a:t>…</a:t>
            </a:r>
            <a:endParaRPr lang="en-US" i="1" dirty="0">
              <a:latin typeface="Courier New" charset="0"/>
              <a:ea typeface="Courier New" charset="0"/>
              <a:cs typeface="Courier New" charset="0"/>
            </a:endParaRPr>
          </a:p>
        </p:txBody>
      </p:sp>
      <p:sp>
        <p:nvSpPr>
          <p:cNvPr id="4" name="Rectangle 3"/>
          <p:cNvSpPr>
            <a:spLocks noChangeArrowheads="1"/>
          </p:cNvSpPr>
          <p:nvPr/>
        </p:nvSpPr>
        <p:spPr bwMode="auto">
          <a:xfrm>
            <a:off x="838200" y="1819275"/>
            <a:ext cx="7543800" cy="4308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457200" indent="-457200" eaLnBrk="1" hangingPunct="1">
              <a:spcAft>
                <a:spcPts val="1800"/>
              </a:spcAft>
              <a:buClr>
                <a:srgbClr val="4C4C4C"/>
              </a:buClr>
              <a:buSzTx/>
            </a:pPr>
            <a:r>
              <a:rPr lang="en-US" sz="2000" dirty="0">
                <a:latin typeface="Arial" charset="0"/>
                <a:ea typeface="Arial" charset="0"/>
                <a:cs typeface="Arial" charset="0"/>
              </a:rPr>
              <a:t>Our </a:t>
            </a:r>
            <a:r>
              <a:rPr lang="en-US" sz="2000" dirty="0">
                <a:latin typeface="Courier New" charset="0"/>
                <a:ea typeface="Courier New" charset="0"/>
                <a:cs typeface="Courier New" charset="0"/>
              </a:rPr>
              <a:t>countries</a:t>
            </a:r>
            <a:r>
              <a:rPr lang="en-US" sz="2000" dirty="0">
                <a:latin typeface="Arial" charset="0"/>
                <a:ea typeface="Arial" charset="0"/>
                <a:cs typeface="Arial" charset="0"/>
              </a:rPr>
              <a:t> table has </a:t>
            </a:r>
            <a:r>
              <a:rPr lang="en-US" sz="2000" i="1" dirty="0">
                <a:latin typeface="Arial" charset="0"/>
                <a:ea typeface="Arial" charset="0"/>
                <a:cs typeface="Arial" charset="0"/>
              </a:rPr>
              <a:t>total</a:t>
            </a:r>
            <a:r>
              <a:rPr lang="en-US" sz="2000" dirty="0">
                <a:latin typeface="Arial" charset="0"/>
                <a:ea typeface="Arial" charset="0"/>
                <a:cs typeface="Arial" charset="0"/>
              </a:rPr>
              <a:t> GDP</a:t>
            </a:r>
          </a:p>
          <a:p>
            <a:pPr marL="457200" indent="-457200" eaLnBrk="1" hangingPunct="1">
              <a:spcAft>
                <a:spcPts val="1800"/>
              </a:spcAft>
              <a:buClr>
                <a:srgbClr val="4C4C4C"/>
              </a:buClr>
              <a:buSzTx/>
            </a:pPr>
            <a:r>
              <a:rPr lang="en-US" sz="2000" dirty="0">
                <a:latin typeface="Arial" charset="0"/>
                <a:ea typeface="Arial" charset="0"/>
                <a:cs typeface="Arial" charset="0"/>
              </a:rPr>
              <a:t>But all things being equal, larger countries will always have more </a:t>
            </a:r>
            <a:r>
              <a:rPr lang="en-US" sz="2000" i="1" dirty="0">
                <a:latin typeface="Arial" charset="0"/>
                <a:ea typeface="Arial" charset="0"/>
                <a:cs typeface="Arial" charset="0"/>
              </a:rPr>
              <a:t>total</a:t>
            </a:r>
            <a:r>
              <a:rPr lang="en-US" sz="2000" dirty="0">
                <a:latin typeface="Arial" charset="0"/>
                <a:ea typeface="Arial" charset="0"/>
                <a:cs typeface="Arial" charset="0"/>
              </a:rPr>
              <a:t> GDP.</a:t>
            </a:r>
          </a:p>
          <a:p>
            <a:pPr marL="457200" indent="-457200" eaLnBrk="1" hangingPunct="1">
              <a:spcAft>
                <a:spcPts val="1800"/>
              </a:spcAft>
              <a:buClr>
                <a:srgbClr val="4C4C4C"/>
              </a:buClr>
              <a:buSzTx/>
            </a:pPr>
            <a:r>
              <a:rPr lang="en-US" sz="2000" dirty="0">
                <a:latin typeface="Arial" charset="0"/>
                <a:ea typeface="Arial" charset="0"/>
                <a:cs typeface="Arial" charset="0"/>
              </a:rPr>
              <a:t>We need per-capita GDP. How can we calculate this?</a:t>
            </a:r>
          </a:p>
          <a:p>
            <a:pPr marL="457200" indent="-457200" eaLnBrk="1" hangingPunct="1">
              <a:spcAft>
                <a:spcPts val="1800"/>
              </a:spcAft>
              <a:buClr>
                <a:srgbClr val="4C4C4C"/>
              </a:buClr>
              <a:buSzTx/>
            </a:pPr>
            <a:endParaRPr lang="en-US" sz="2000" dirty="0">
              <a:latin typeface="Arial" charset="0"/>
              <a:ea typeface="Arial" charset="0"/>
              <a:cs typeface="Arial" charset="0"/>
            </a:endParaRPr>
          </a:p>
          <a:p>
            <a:pPr marL="457200" indent="-457200" eaLnBrk="1" hangingPunct="1">
              <a:spcAft>
                <a:spcPts val="1800"/>
              </a:spcAft>
              <a:buClr>
                <a:srgbClr val="4C4C4C"/>
              </a:buClr>
              <a:buSzTx/>
            </a:pPr>
            <a:endParaRPr lang="en-US" sz="2000" dirty="0">
              <a:latin typeface="Arial" charset="0"/>
              <a:ea typeface="Arial" charset="0"/>
              <a:cs typeface="Arial" charset="0"/>
            </a:endParaRPr>
          </a:p>
          <a:p>
            <a:pPr marL="457200" indent="-457200" eaLnBrk="1" hangingPunct="1">
              <a:spcAft>
                <a:spcPts val="1800"/>
              </a:spcAft>
              <a:buClr>
                <a:srgbClr val="4C4C4C"/>
              </a:buClr>
              <a:buSzTx/>
            </a:pPr>
            <a:r>
              <a:rPr lang="en-US" sz="2000" dirty="0">
                <a:latin typeface="Arial" charset="0"/>
                <a:ea typeface="Arial" charset="0"/>
                <a:cs typeface="Arial" charset="0"/>
              </a:rPr>
              <a:t>We need a way to </a:t>
            </a:r>
            <a:r>
              <a:rPr lang="en-US" sz="2000" i="1" dirty="0">
                <a:latin typeface="Arial" charset="0"/>
                <a:ea typeface="Arial" charset="0"/>
                <a:cs typeface="Arial" charset="0"/>
              </a:rPr>
              <a:t>extend</a:t>
            </a:r>
            <a:r>
              <a:rPr lang="en-US" sz="2000" dirty="0">
                <a:latin typeface="Arial" charset="0"/>
                <a:ea typeface="Arial" charset="0"/>
                <a:cs typeface="Arial" charset="0"/>
              </a:rPr>
              <a:t> tables, with new columns!</a:t>
            </a:r>
          </a:p>
          <a:p>
            <a:pPr marL="457200" indent="-457200" eaLnBrk="1" hangingPunct="1">
              <a:spcAft>
                <a:spcPts val="1800"/>
              </a:spcAft>
              <a:buClr>
                <a:srgbClr val="4C4C4C"/>
              </a:buClr>
              <a:buSzTx/>
            </a:pPr>
            <a:r>
              <a:rPr lang="en-US" sz="2000" dirty="0">
                <a:latin typeface="Arial" charset="0"/>
                <a:ea typeface="Arial" charset="0"/>
                <a:cs typeface="Arial" charset="0"/>
              </a:rPr>
              <a:t>Turn to Page 37</a:t>
            </a:r>
            <a:r>
              <a:rPr lang="mr-IN" sz="2000" dirty="0">
                <a:latin typeface="Arial" charset="0"/>
                <a:ea typeface="Arial" charset="0"/>
                <a:cs typeface="Arial" charset="0"/>
              </a:rPr>
              <a:t>…</a:t>
            </a:r>
            <a:endParaRPr lang="en-US" sz="2000" dirty="0">
              <a:latin typeface="Arial" charset="0"/>
              <a:ea typeface="Arial" charset="0"/>
              <a:cs typeface="Arial" charset="0"/>
            </a:endParaRPr>
          </a:p>
        </p:txBody>
      </p:sp>
      <p:sp>
        <p:nvSpPr>
          <p:cNvPr id="2" name="TextBox 1"/>
          <p:cNvSpPr txBox="1"/>
          <p:nvPr/>
        </p:nvSpPr>
        <p:spPr>
          <a:xfrm>
            <a:off x="533400" y="4038600"/>
            <a:ext cx="8032968" cy="553998"/>
          </a:xfrm>
          <a:prstGeom prst="rect">
            <a:avLst/>
          </a:prstGeom>
          <a:noFill/>
        </p:spPr>
        <p:txBody>
          <a:bodyPr wrap="none" rtlCol="0">
            <a:spAutoFit/>
          </a:bodyPr>
          <a:lstStyle/>
          <a:p>
            <a:r>
              <a:rPr lang="en-US" sz="3000" dirty="0">
                <a:solidFill>
                  <a:schemeClr val="bg1"/>
                </a:solidFill>
                <a:latin typeface="Courier New" charset="0"/>
                <a:ea typeface="Courier New" charset="0"/>
                <a:cs typeface="Courier New" charset="0"/>
              </a:rPr>
              <a:t>per-capita-</a:t>
            </a:r>
            <a:r>
              <a:rPr lang="en-US" sz="3000" dirty="0" err="1">
                <a:solidFill>
                  <a:schemeClr val="bg1"/>
                </a:solidFill>
                <a:latin typeface="Courier New" charset="0"/>
                <a:ea typeface="Courier New" charset="0"/>
                <a:cs typeface="Courier New" charset="0"/>
              </a:rPr>
              <a:t>gdp</a:t>
            </a:r>
            <a:r>
              <a:rPr lang="en-US" sz="3000" dirty="0">
                <a:solidFill>
                  <a:schemeClr val="bg1"/>
                </a:solidFill>
                <a:latin typeface="Courier New" charset="0"/>
                <a:ea typeface="Courier New" charset="0"/>
                <a:cs typeface="Courier New" charset="0"/>
              </a:rPr>
              <a:t> </a:t>
            </a:r>
            <a:r>
              <a:rPr lang="en-US" sz="3000" dirty="0" smtClean="0">
                <a:solidFill>
                  <a:schemeClr val="bg1"/>
                </a:solidFill>
                <a:latin typeface="Courier New" charset="0"/>
                <a:ea typeface="Courier New" charset="0"/>
                <a:cs typeface="Courier New" charset="0"/>
              </a:rPr>
              <a:t>= </a:t>
            </a:r>
            <a:r>
              <a:rPr lang="en-US" sz="3000" dirty="0" err="1" smtClean="0">
                <a:solidFill>
                  <a:schemeClr val="bg1"/>
                </a:solidFill>
                <a:latin typeface="Courier New" charset="0"/>
                <a:ea typeface="Courier New" charset="0"/>
                <a:cs typeface="Courier New" charset="0"/>
              </a:rPr>
              <a:t>gdp</a:t>
            </a:r>
            <a:r>
              <a:rPr lang="en-US" sz="3000">
                <a:solidFill>
                  <a:schemeClr val="bg1"/>
                </a:solidFill>
                <a:latin typeface="Courier New" charset="0"/>
                <a:ea typeface="Courier New" charset="0"/>
                <a:cs typeface="Courier New" charset="0"/>
              </a:rPr>
              <a:t> / population </a:t>
            </a:r>
            <a:endParaRPr lang="en-US" sz="3000" dirty="0">
              <a:solidFill>
                <a:schemeClr val="bg1"/>
              </a:solidFill>
              <a:latin typeface="Courier New" charset="0"/>
              <a:ea typeface="Courier New" charset="0"/>
              <a:cs typeface="Courier New" charset="0"/>
            </a:endParaRPr>
          </a:p>
        </p:txBody>
      </p:sp>
      <p:sp>
        <p:nvSpPr>
          <p:cNvPr id="5" name="Footer Placeholder 4"/>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41783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5" end="5"/>
                                            </p:txEl>
                                          </p:spTgt>
                                        </p:tgtEl>
                                        <p:attrNameLst>
                                          <p:attrName>style.visibility</p:attrName>
                                        </p:attrNameLst>
                                      </p:cBhvr>
                                      <p:to>
                                        <p:strVal val="visible"/>
                                      </p:to>
                                    </p:set>
                                    <p:animEffect transition="in" filter="fade">
                                      <p:cBhvr>
                                        <p:cTn id="22" dur="500"/>
                                        <p:tgtEl>
                                          <p:spTgt spid="4">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6" end="6"/>
                                            </p:txEl>
                                          </p:spTgt>
                                        </p:tgtEl>
                                        <p:attrNameLst>
                                          <p:attrName>style.visibility</p:attrName>
                                        </p:attrNameLst>
                                      </p:cBhvr>
                                      <p:to>
                                        <p:strVal val="visible"/>
                                      </p:to>
                                    </p:set>
                                    <p:animEffect transition="in" filter="fade">
                                      <p:cBhvr>
                                        <p:cTn id="27" dur="500"/>
                                        <p:tgtEl>
                                          <p:spTgt spid="4">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
                                        </p:tgtEl>
                                        <p:attrNameLst>
                                          <p:attrName>style.visibility</p:attrName>
                                        </p:attrNameLst>
                                      </p:cBhvr>
                                      <p:to>
                                        <p:strVal val="visible"/>
                                      </p:to>
                                    </p:set>
                                    <p:animEffect transition="in" filter="fade">
                                      <p:cBhvr>
                                        <p:cTn id="3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2" grpId="0"/>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latin typeface="Courier New" charset="0"/>
                <a:ea typeface="Courier New" charset="0"/>
                <a:cs typeface="Courier New" charset="0"/>
              </a:rPr>
              <a:t>extend </a:t>
            </a:r>
            <a:r>
              <a:rPr lang="en-US" dirty="0"/>
              <a:t>queries</a:t>
            </a:r>
            <a:endParaRPr lang="en-US" i="1" dirty="0">
              <a:latin typeface="Courier New" charset="0"/>
              <a:ea typeface="Courier New" charset="0"/>
              <a:cs typeface="Courier New" charset="0"/>
            </a:endParaRPr>
          </a:p>
        </p:txBody>
      </p:sp>
      <p:sp>
        <p:nvSpPr>
          <p:cNvPr id="4" name="Rectangle 3"/>
          <p:cNvSpPr>
            <a:spLocks noChangeArrowheads="1"/>
          </p:cNvSpPr>
          <p:nvPr/>
        </p:nvSpPr>
        <p:spPr bwMode="auto">
          <a:xfrm>
            <a:off x="838200" y="1819275"/>
            <a:ext cx="7543800" cy="1600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457200" indent="-457200" eaLnBrk="1" hangingPunct="1">
              <a:spcAft>
                <a:spcPts val="1800"/>
              </a:spcAft>
              <a:buClr>
                <a:srgbClr val="4C4C4C"/>
              </a:buClr>
              <a:buSzTx/>
            </a:pPr>
            <a:r>
              <a:rPr lang="en-US" sz="2000" dirty="0">
                <a:latin typeface="Arial" charset="0"/>
                <a:ea typeface="Arial" charset="0"/>
                <a:cs typeface="Arial" charset="0"/>
              </a:rPr>
              <a:t>Open the </a:t>
            </a:r>
            <a:r>
              <a:rPr lang="en-US" sz="2000" dirty="0">
                <a:latin typeface="Arial" charset="0"/>
                <a:ea typeface="Arial" charset="0"/>
                <a:cs typeface="Arial" charset="0"/>
                <a:hlinkClick r:id="rId2"/>
              </a:rPr>
              <a:t>Unit 9 Starter File</a:t>
            </a:r>
            <a:r>
              <a:rPr lang="en-US" sz="2000" dirty="0">
                <a:latin typeface="Arial" charset="0"/>
                <a:ea typeface="Arial" charset="0"/>
                <a:cs typeface="Arial" charset="0"/>
              </a:rPr>
              <a:t>, Save a Copy, and click Run</a:t>
            </a:r>
          </a:p>
          <a:p>
            <a:pPr marL="457200" indent="-457200" eaLnBrk="1" hangingPunct="1">
              <a:spcAft>
                <a:spcPts val="1800"/>
              </a:spcAft>
              <a:buClr>
                <a:srgbClr val="4C4C4C"/>
              </a:buClr>
              <a:buSzTx/>
            </a:pPr>
            <a:r>
              <a:rPr lang="en-US" sz="2000" dirty="0">
                <a:latin typeface="Arial" charset="0"/>
                <a:ea typeface="Arial" charset="0"/>
                <a:cs typeface="Arial" charset="0"/>
              </a:rPr>
              <a:t>What does </a:t>
            </a:r>
            <a:r>
              <a:rPr lang="en-US" sz="2000" dirty="0">
                <a:latin typeface="Courier New" charset="0"/>
                <a:ea typeface="Courier New" charset="0"/>
                <a:cs typeface="Courier New" charset="0"/>
              </a:rPr>
              <a:t>basketball</a:t>
            </a:r>
            <a:r>
              <a:rPr lang="en-US" sz="2000" dirty="0">
                <a:latin typeface="Arial" charset="0"/>
                <a:ea typeface="Arial" charset="0"/>
                <a:cs typeface="Arial" charset="0"/>
              </a:rPr>
              <a:t> evaluate to?</a:t>
            </a:r>
          </a:p>
          <a:p>
            <a:pPr marL="457200" indent="-457200" eaLnBrk="1" hangingPunct="1">
              <a:spcAft>
                <a:spcPts val="1800"/>
              </a:spcAft>
              <a:buClr>
                <a:srgbClr val="4C4C4C"/>
              </a:buClr>
              <a:buSzTx/>
            </a:pPr>
            <a:r>
              <a:rPr lang="en-US" sz="2000" dirty="0">
                <a:latin typeface="Arial" charset="0"/>
                <a:ea typeface="Arial" charset="0"/>
                <a:cs typeface="Arial" charset="0"/>
              </a:rPr>
              <a:t>What does </a:t>
            </a:r>
            <a:r>
              <a:rPr lang="en-US" sz="2000" dirty="0">
                <a:latin typeface="Courier New" charset="0"/>
                <a:ea typeface="Courier New" charset="0"/>
                <a:cs typeface="Courier New" charset="0"/>
              </a:rPr>
              <a:t>basketball-extended</a:t>
            </a:r>
            <a:r>
              <a:rPr lang="en-US" sz="2000" dirty="0">
                <a:latin typeface="Arial" charset="0"/>
                <a:ea typeface="Arial" charset="0"/>
                <a:cs typeface="Arial" charset="0"/>
              </a:rPr>
              <a:t> evaluate to?</a:t>
            </a:r>
          </a:p>
        </p:txBody>
      </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939111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a:t>
            </a:r>
            <a:r>
              <a:rPr lang="en-US" dirty="0">
                <a:latin typeface="Courier New" charset="0"/>
                <a:ea typeface="Courier New" charset="0"/>
                <a:cs typeface="Courier New" charset="0"/>
              </a:rPr>
              <a:t>extend </a:t>
            </a:r>
            <a:r>
              <a:rPr lang="en-US" dirty="0"/>
              <a:t>query</a:t>
            </a:r>
          </a:p>
        </p:txBody>
      </p:sp>
      <p:sp>
        <p:nvSpPr>
          <p:cNvPr id="3" name="Content Placeholder 2"/>
          <p:cNvSpPr>
            <a:spLocks noGrp="1"/>
          </p:cNvSpPr>
          <p:nvPr>
            <p:ph idx="1"/>
          </p:nvPr>
        </p:nvSpPr>
        <p:spPr>
          <a:xfrm>
            <a:off x="228600" y="3054888"/>
            <a:ext cx="8839200" cy="1112837"/>
          </a:xfrm>
        </p:spPr>
        <p:txBody>
          <a:bodyPr/>
          <a:lstStyle/>
          <a:p>
            <a:pPr marL="0" indent="0">
              <a:buNone/>
            </a:pPr>
            <a:r>
              <a:rPr lang="en-US" sz="2600" b="1" dirty="0">
                <a:latin typeface="Courier New" charset="0"/>
                <a:ea typeface="Courier New" charset="0"/>
                <a:cs typeface="Courier New" charset="0"/>
              </a:rPr>
              <a:t>extend </a:t>
            </a:r>
            <a:r>
              <a:rPr lang="en-US" sz="2600" dirty="0">
                <a:latin typeface="Courier New" charset="0"/>
                <a:ea typeface="Courier New" charset="0"/>
                <a:cs typeface="Courier New" charset="0"/>
              </a:rPr>
              <a:t>basketball </a:t>
            </a:r>
            <a:r>
              <a:rPr lang="en-US" sz="2600" b="1" dirty="0">
                <a:latin typeface="Courier New" charset="0"/>
                <a:ea typeface="Courier New" charset="0"/>
                <a:cs typeface="Courier New" charset="0"/>
              </a:rPr>
              <a:t>using</a:t>
            </a:r>
            <a:r>
              <a:rPr lang="en-US" sz="2600" dirty="0">
                <a:latin typeface="Courier New" charset="0"/>
                <a:ea typeface="Courier New" charset="0"/>
                <a:cs typeface="Courier New" charset="0"/>
              </a:rPr>
              <a:t> </a:t>
            </a:r>
            <a:r>
              <a:rPr lang="en-US" sz="2600" i="1" dirty="0">
                <a:latin typeface="Courier New" charset="0"/>
                <a:ea typeface="Courier New" charset="0"/>
                <a:cs typeface="Courier New" charset="0"/>
              </a:rPr>
              <a:t>game1,game2,game3 </a:t>
            </a:r>
            <a:r>
              <a:rPr lang="en-US" dirty="0">
                <a:latin typeface="Courier New" charset="0"/>
                <a:ea typeface="Courier New" charset="0"/>
                <a:cs typeface="Courier New" charset="0"/>
              </a:rPr>
              <a:t>:</a:t>
            </a:r>
          </a:p>
          <a:p>
            <a:pPr marL="0" indent="0">
              <a:buNone/>
            </a:pPr>
            <a:r>
              <a:rPr lang="en-US" dirty="0">
                <a:latin typeface="Courier New" charset="0"/>
                <a:ea typeface="Courier New" charset="0"/>
                <a:cs typeface="Courier New" charset="0"/>
              </a:rPr>
              <a:t>  </a:t>
            </a:r>
            <a:r>
              <a:rPr lang="en-US" i="1" dirty="0">
                <a:latin typeface="Courier New" charset="0"/>
                <a:ea typeface="Courier New" charset="0"/>
                <a:cs typeface="Courier New" charset="0"/>
              </a:rPr>
              <a:t>total: game1 + game2 + game3</a:t>
            </a:r>
            <a:endParaRPr lang="en-US" dirty="0">
              <a:latin typeface="Courier New" charset="0"/>
              <a:ea typeface="Courier New" charset="0"/>
              <a:cs typeface="Courier New" charset="0"/>
            </a:endParaRPr>
          </a:p>
          <a:p>
            <a:pPr marL="0" indent="0">
              <a:buNone/>
            </a:pPr>
            <a:r>
              <a:rPr lang="en-US" b="1" dirty="0">
                <a:latin typeface="Courier New" charset="0"/>
                <a:ea typeface="Courier New" charset="0"/>
                <a:cs typeface="Courier New" charset="0"/>
              </a:rPr>
              <a:t>end</a:t>
            </a:r>
            <a:endParaRPr lang="en-US" dirty="0">
              <a:latin typeface="Courier New" charset="0"/>
              <a:ea typeface="Courier New" charset="0"/>
              <a:cs typeface="Courier New" charset="0"/>
            </a:endParaRPr>
          </a:p>
        </p:txBody>
      </p:sp>
      <p:sp>
        <p:nvSpPr>
          <p:cNvPr id="4" name="Rectangular Callout 3"/>
          <p:cNvSpPr/>
          <p:nvPr/>
        </p:nvSpPr>
        <p:spPr>
          <a:xfrm>
            <a:off x="233075" y="1652771"/>
            <a:ext cx="1343840" cy="997630"/>
          </a:xfrm>
          <a:prstGeom prst="wedgeRectCallout">
            <a:avLst>
              <a:gd name="adj1" fmla="val -9546"/>
              <a:gd name="adj2" fmla="val 76988"/>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solidFill>
                  <a:schemeClr val="tx1"/>
                </a:solidFill>
              </a:rPr>
              <a:t>table operator</a:t>
            </a:r>
          </a:p>
        </p:txBody>
      </p:sp>
      <p:sp>
        <p:nvSpPr>
          <p:cNvPr id="9" name="Rectangular Callout 8"/>
          <p:cNvSpPr/>
          <p:nvPr/>
        </p:nvSpPr>
        <p:spPr>
          <a:xfrm>
            <a:off x="3276599" y="1677046"/>
            <a:ext cx="1524000" cy="727870"/>
          </a:xfrm>
          <a:prstGeom prst="wedgeRectCallout">
            <a:avLst>
              <a:gd name="adj1" fmla="val 38131"/>
              <a:gd name="adj2" fmla="val 144151"/>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solidFill>
                  <a:schemeClr val="tx1"/>
                </a:solidFill>
              </a:rPr>
              <a:t>keyword</a:t>
            </a:r>
            <a:endParaRPr lang="en-US" dirty="0">
              <a:solidFill>
                <a:schemeClr val="tx1"/>
              </a:solidFill>
            </a:endParaRPr>
          </a:p>
        </p:txBody>
      </p:sp>
      <p:grpSp>
        <p:nvGrpSpPr>
          <p:cNvPr id="11" name="Group 10"/>
          <p:cNvGrpSpPr/>
          <p:nvPr/>
        </p:nvGrpSpPr>
        <p:grpSpPr>
          <a:xfrm>
            <a:off x="5029200" y="1677046"/>
            <a:ext cx="3577056" cy="1892728"/>
            <a:chOff x="4748514" y="4610100"/>
            <a:chExt cx="3577056" cy="1892728"/>
          </a:xfrm>
        </p:grpSpPr>
        <p:sp>
          <p:nvSpPr>
            <p:cNvPr id="5" name="Rectangular Callout 4"/>
            <p:cNvSpPr/>
            <p:nvPr/>
          </p:nvSpPr>
          <p:spPr>
            <a:xfrm>
              <a:off x="4852686" y="4610100"/>
              <a:ext cx="1828800" cy="973354"/>
            </a:xfrm>
            <a:prstGeom prst="wedgeRectCallout">
              <a:avLst>
                <a:gd name="adj1" fmla="val 12028"/>
                <a:gd name="adj2" fmla="val 88600"/>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solidFill>
                    <a:schemeClr val="tx1"/>
                  </a:solidFill>
                </a:rPr>
                <a:t>column arguments</a:t>
              </a:r>
            </a:p>
          </p:txBody>
        </p:sp>
        <p:sp>
          <p:nvSpPr>
            <p:cNvPr id="10" name="Rectangle 9"/>
            <p:cNvSpPr/>
            <p:nvPr/>
          </p:nvSpPr>
          <p:spPr>
            <a:xfrm>
              <a:off x="4748514" y="6007529"/>
              <a:ext cx="3577056" cy="495299"/>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3" name="Group 12"/>
          <p:cNvGrpSpPr/>
          <p:nvPr/>
        </p:nvGrpSpPr>
        <p:grpSpPr>
          <a:xfrm>
            <a:off x="1676400" y="1659800"/>
            <a:ext cx="2190990" cy="1863435"/>
            <a:chOff x="5581409" y="1880239"/>
            <a:chExt cx="2190990" cy="1863435"/>
          </a:xfrm>
        </p:grpSpPr>
        <p:sp>
          <p:nvSpPr>
            <p:cNvPr id="6" name="Rectangular Callout 5"/>
            <p:cNvSpPr/>
            <p:nvPr/>
          </p:nvSpPr>
          <p:spPr>
            <a:xfrm>
              <a:off x="5722166" y="1880239"/>
              <a:ext cx="1219200" cy="990600"/>
            </a:xfrm>
            <a:prstGeom prst="wedgeRectCallout">
              <a:avLst>
                <a:gd name="adj1" fmla="val 19623"/>
                <a:gd name="adj2" fmla="val 85123"/>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solidFill>
                    <a:schemeClr val="tx1"/>
                  </a:solidFill>
                </a:rPr>
                <a:t>table</a:t>
              </a:r>
              <a:endParaRPr lang="en-US" dirty="0">
                <a:solidFill>
                  <a:schemeClr val="tx1"/>
                </a:solidFill>
              </a:endParaRPr>
            </a:p>
          </p:txBody>
        </p:sp>
        <p:sp>
          <p:nvSpPr>
            <p:cNvPr id="12" name="Rectangle 11"/>
            <p:cNvSpPr/>
            <p:nvPr/>
          </p:nvSpPr>
          <p:spPr>
            <a:xfrm>
              <a:off x="5581409" y="3314701"/>
              <a:ext cx="2190990" cy="428973"/>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6" name="Rectangular Callout 15"/>
          <p:cNvSpPr/>
          <p:nvPr/>
        </p:nvSpPr>
        <p:spPr>
          <a:xfrm>
            <a:off x="7391400" y="1652770"/>
            <a:ext cx="1524000" cy="727870"/>
          </a:xfrm>
          <a:prstGeom prst="wedgeRectCallout">
            <a:avLst>
              <a:gd name="adj1" fmla="val 40040"/>
              <a:gd name="adj2" fmla="val 153847"/>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solidFill>
                  <a:schemeClr val="tx1"/>
                </a:solidFill>
              </a:rPr>
              <a:t>colon</a:t>
            </a:r>
          </a:p>
        </p:txBody>
      </p:sp>
      <p:grpSp>
        <p:nvGrpSpPr>
          <p:cNvPr id="14" name="Group 13"/>
          <p:cNvGrpSpPr/>
          <p:nvPr/>
        </p:nvGrpSpPr>
        <p:grpSpPr>
          <a:xfrm>
            <a:off x="685800" y="3652360"/>
            <a:ext cx="8077200" cy="1612624"/>
            <a:chOff x="1668202" y="1482149"/>
            <a:chExt cx="8077200" cy="1612624"/>
          </a:xfrm>
        </p:grpSpPr>
        <p:sp>
          <p:nvSpPr>
            <p:cNvPr id="17" name="Rectangular Callout 16"/>
            <p:cNvSpPr/>
            <p:nvPr/>
          </p:nvSpPr>
          <p:spPr>
            <a:xfrm>
              <a:off x="8526202" y="2104173"/>
              <a:ext cx="1219200" cy="990600"/>
            </a:xfrm>
            <a:prstGeom prst="wedgeRectCallout">
              <a:avLst>
                <a:gd name="adj1" fmla="val -148415"/>
                <a:gd name="adj2" fmla="val -59765"/>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solidFill>
                    <a:schemeClr val="tx1"/>
                  </a:solidFill>
                </a:rPr>
                <a:t>query body</a:t>
              </a:r>
            </a:p>
          </p:txBody>
        </p:sp>
        <p:sp>
          <p:nvSpPr>
            <p:cNvPr id="18" name="Rectangle 17"/>
            <p:cNvSpPr/>
            <p:nvPr/>
          </p:nvSpPr>
          <p:spPr>
            <a:xfrm>
              <a:off x="1668202" y="1482149"/>
              <a:ext cx="6096000" cy="38624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9" name="Rectangular Callout 18"/>
          <p:cNvSpPr/>
          <p:nvPr/>
        </p:nvSpPr>
        <p:spPr>
          <a:xfrm>
            <a:off x="2274357" y="4724123"/>
            <a:ext cx="1524000" cy="727870"/>
          </a:xfrm>
          <a:prstGeom prst="wedgeRectCallout">
            <a:avLst>
              <a:gd name="adj1" fmla="val -133536"/>
              <a:gd name="adj2" fmla="val -72273"/>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solidFill>
                  <a:schemeClr val="tx1"/>
                </a:solidFill>
              </a:rPr>
              <a:t>keyword</a:t>
            </a:r>
            <a:endParaRPr lang="en-US" dirty="0">
              <a:solidFill>
                <a:schemeClr val="tx1"/>
              </a:solidFill>
            </a:endParaRPr>
          </a:p>
        </p:txBody>
      </p:sp>
      <p:sp>
        <p:nvSpPr>
          <p:cNvPr id="20" name="Rectangle 19"/>
          <p:cNvSpPr/>
          <p:nvPr/>
        </p:nvSpPr>
        <p:spPr>
          <a:xfrm>
            <a:off x="550762" y="5491371"/>
            <a:ext cx="8059838" cy="1061829"/>
          </a:xfrm>
          <a:prstGeom prst="rect">
            <a:avLst/>
          </a:prstGeom>
        </p:spPr>
        <p:txBody>
          <a:bodyPr wrap="square">
            <a:spAutoFit/>
          </a:bodyPr>
          <a:lstStyle/>
          <a:p>
            <a:pPr marL="342900" indent="-342900" eaLnBrk="1" hangingPunct="1">
              <a:spcAft>
                <a:spcPts val="1800"/>
              </a:spcAft>
              <a:buClr>
                <a:srgbClr val="4C4C4C"/>
              </a:buClr>
              <a:buSzTx/>
              <a:buFont typeface="Arial" charset="0"/>
              <a:buChar char="•"/>
            </a:pPr>
            <a:r>
              <a:rPr lang="en-US" altLang="en-US" dirty="0">
                <a:solidFill>
                  <a:schemeClr val="bg1"/>
                </a:solidFill>
                <a:ea typeface="Arial" charset="0"/>
                <a:cs typeface="Arial" charset="0"/>
              </a:rPr>
              <a:t>Take notes on Page 45</a:t>
            </a:r>
          </a:p>
          <a:p>
            <a:pPr marL="342900" indent="-342900" eaLnBrk="1" hangingPunct="1">
              <a:spcAft>
                <a:spcPts val="1800"/>
              </a:spcAft>
              <a:buClr>
                <a:srgbClr val="4C4C4C"/>
              </a:buClr>
              <a:buFont typeface="Arial" charset="0"/>
              <a:buChar char="•"/>
            </a:pPr>
            <a:r>
              <a:rPr lang="en-US" dirty="0">
                <a:solidFill>
                  <a:schemeClr val="bg1"/>
                </a:solidFill>
                <a:ea typeface="Arial" charset="0"/>
                <a:cs typeface="Arial" charset="0"/>
              </a:rPr>
              <a:t>Open the </a:t>
            </a:r>
            <a:r>
              <a:rPr lang="en-US" dirty="0">
                <a:solidFill>
                  <a:schemeClr val="bg1"/>
                </a:solidFill>
                <a:ea typeface="Arial" charset="0"/>
                <a:cs typeface="Arial" charset="0"/>
                <a:hlinkClick r:id="rId3"/>
              </a:rPr>
              <a:t>Syntax Error file</a:t>
            </a:r>
            <a:r>
              <a:rPr lang="en-US" dirty="0">
                <a:solidFill>
                  <a:schemeClr val="bg1"/>
                </a:solidFill>
                <a:ea typeface="Arial" charset="0"/>
                <a:cs typeface="Arial" charset="0"/>
              </a:rPr>
              <a:t>, and debug these queries</a:t>
            </a:r>
          </a:p>
        </p:txBody>
      </p:sp>
      <p:sp>
        <p:nvSpPr>
          <p:cNvPr id="7" name="Footer Placeholder 6"/>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6623376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500"/>
                                        <p:tgtEl>
                                          <p:spTgt spid="1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1" end="1"/>
                                            </p:txEl>
                                          </p:spTgt>
                                        </p:tgtEl>
                                        <p:attrNameLst>
                                          <p:attrName>style.visibility</p:attrName>
                                        </p:attrNameLst>
                                      </p:cBhvr>
                                      <p:to>
                                        <p:strVal val="visible"/>
                                      </p:to>
                                    </p:set>
                                    <p:animEffect transition="in" filter="fade">
                                      <p:cBhvr>
                                        <p:cTn id="32" dur="500"/>
                                        <p:tgtEl>
                                          <p:spTgt spid="3">
                                            <p:txEl>
                                              <p:pRg st="1" end="1"/>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500"/>
                                        <p:tgtEl>
                                          <p:spTgt spid="14"/>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fade">
                                      <p:cBhvr>
                                        <p:cTn id="42" dur="500"/>
                                        <p:tgtEl>
                                          <p:spTgt spid="19"/>
                                        </p:tgtEl>
                                      </p:cBhvr>
                                    </p:animEffect>
                                  </p:childTnLst>
                                </p:cTn>
                              </p:par>
                            </p:childTnLst>
                          </p:cTn>
                        </p:par>
                      </p:childTnLst>
                    </p:cTn>
                  </p:par>
                  <p:par>
                    <p:cTn id="43" fill="hold">
                      <p:stCondLst>
                        <p:cond delay="indefinite"/>
                      </p:stCondLst>
                      <p:childTnLst>
                        <p:par>
                          <p:cTn id="44" fill="hold">
                            <p:stCondLst>
                              <p:cond delay="0"/>
                            </p:stCondLst>
                            <p:childTnLst>
                              <p:par>
                                <p:cTn id="45" presetID="1" presetClass="emph" presetSubtype="2" fill="hold" nodeType="clickEffect">
                                  <p:stCondLst>
                                    <p:cond delay="0"/>
                                  </p:stCondLst>
                                  <p:childTnLst>
                                    <p:animClr clrSpc="rgb" dir="cw">
                                      <p:cBhvr>
                                        <p:cTn id="46" dur="500" fill="hold"/>
                                        <p:tgtEl>
                                          <p:spTgt spid="9"/>
                                        </p:tgtEl>
                                        <p:attrNameLst>
                                          <p:attrName>fillcolor</p:attrName>
                                        </p:attrNameLst>
                                      </p:cBhvr>
                                      <p:to>
                                        <a:schemeClr val="accent2"/>
                                      </p:to>
                                    </p:animClr>
                                    <p:set>
                                      <p:cBhvr>
                                        <p:cTn id="47" dur="500" fill="hold"/>
                                        <p:tgtEl>
                                          <p:spTgt spid="9"/>
                                        </p:tgtEl>
                                        <p:attrNameLst>
                                          <p:attrName>fill.type</p:attrName>
                                        </p:attrNameLst>
                                      </p:cBhvr>
                                      <p:to>
                                        <p:strVal val="solid"/>
                                      </p:to>
                                    </p:set>
                                    <p:set>
                                      <p:cBhvr>
                                        <p:cTn id="48" dur="500" fill="hold"/>
                                        <p:tgtEl>
                                          <p:spTgt spid="9"/>
                                        </p:tgtEl>
                                        <p:attrNameLst>
                                          <p:attrName>fill.on</p:attrName>
                                        </p:attrNameLst>
                                      </p:cBhvr>
                                      <p:to>
                                        <p:strVal val="true"/>
                                      </p:to>
                                    </p:set>
                                  </p:childTnLst>
                                </p:cTn>
                              </p:par>
                              <p:par>
                                <p:cTn id="49" presetID="1" presetClass="emph" presetSubtype="2" fill="hold" nodeType="withEffect">
                                  <p:stCondLst>
                                    <p:cond delay="0"/>
                                  </p:stCondLst>
                                  <p:childTnLst>
                                    <p:animClr clrSpc="rgb" dir="cw">
                                      <p:cBhvr>
                                        <p:cTn id="50" dur="500" fill="hold"/>
                                        <p:tgtEl>
                                          <p:spTgt spid="16"/>
                                        </p:tgtEl>
                                        <p:attrNameLst>
                                          <p:attrName>fillcolor</p:attrName>
                                        </p:attrNameLst>
                                      </p:cBhvr>
                                      <p:to>
                                        <a:schemeClr val="accent2"/>
                                      </p:to>
                                    </p:animClr>
                                    <p:set>
                                      <p:cBhvr>
                                        <p:cTn id="51" dur="500" fill="hold"/>
                                        <p:tgtEl>
                                          <p:spTgt spid="16"/>
                                        </p:tgtEl>
                                        <p:attrNameLst>
                                          <p:attrName>fill.type</p:attrName>
                                        </p:attrNameLst>
                                      </p:cBhvr>
                                      <p:to>
                                        <p:strVal val="solid"/>
                                      </p:to>
                                    </p:set>
                                    <p:set>
                                      <p:cBhvr>
                                        <p:cTn id="52" dur="500" fill="hold"/>
                                        <p:tgtEl>
                                          <p:spTgt spid="16"/>
                                        </p:tgtEl>
                                        <p:attrNameLst>
                                          <p:attrName>fill.on</p:attrName>
                                        </p:attrNameLst>
                                      </p:cBhvr>
                                      <p:to>
                                        <p:strVal val="true"/>
                                      </p:to>
                                    </p:set>
                                  </p:childTnLst>
                                </p:cTn>
                              </p:par>
                              <p:par>
                                <p:cTn id="53" presetID="1" presetClass="emph" presetSubtype="2" fill="hold" nodeType="withEffect">
                                  <p:stCondLst>
                                    <p:cond delay="0"/>
                                  </p:stCondLst>
                                  <p:childTnLst>
                                    <p:animClr clrSpc="rgb" dir="cw">
                                      <p:cBhvr>
                                        <p:cTn id="54" dur="500" fill="hold"/>
                                        <p:tgtEl>
                                          <p:spTgt spid="19"/>
                                        </p:tgtEl>
                                        <p:attrNameLst>
                                          <p:attrName>fillcolor</p:attrName>
                                        </p:attrNameLst>
                                      </p:cBhvr>
                                      <p:to>
                                        <a:schemeClr val="accent2"/>
                                      </p:to>
                                    </p:animClr>
                                    <p:set>
                                      <p:cBhvr>
                                        <p:cTn id="55" dur="500" fill="hold"/>
                                        <p:tgtEl>
                                          <p:spTgt spid="19"/>
                                        </p:tgtEl>
                                        <p:attrNameLst>
                                          <p:attrName>fill.type</p:attrName>
                                        </p:attrNameLst>
                                      </p:cBhvr>
                                      <p:to>
                                        <p:strVal val="solid"/>
                                      </p:to>
                                    </p:set>
                                    <p:set>
                                      <p:cBhvr>
                                        <p:cTn id="56" dur="500" fill="hold"/>
                                        <p:tgtEl>
                                          <p:spTgt spid="19"/>
                                        </p:tgtEl>
                                        <p:attrNameLst>
                                          <p:attrName>fill.on</p:attrName>
                                        </p:attrNameLst>
                                      </p:cBhvr>
                                      <p:to>
                                        <p:strVal val="true"/>
                                      </p:to>
                                    </p:se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20">
                                            <p:txEl>
                                              <p:pRg st="1" end="1"/>
                                            </p:txEl>
                                          </p:spTgt>
                                        </p:tgtEl>
                                        <p:attrNameLst>
                                          <p:attrName>style.visibility</p:attrName>
                                        </p:attrNameLst>
                                      </p:cBhvr>
                                      <p:to>
                                        <p:strVal val="visible"/>
                                      </p:to>
                                    </p:set>
                                    <p:animEffect transition="in" filter="fade">
                                      <p:cBhvr>
                                        <p:cTn id="61" dur="500"/>
                                        <p:tgtEl>
                                          <p:spTgt spid="20">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P spid="16" grpId="0" animBg="1"/>
      <p:bldP spid="19"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304800" y="1951038"/>
            <a:ext cx="8686800" cy="4525962"/>
          </a:xfrm>
        </p:spPr>
        <p:txBody>
          <a:bodyPr/>
          <a:lstStyle/>
          <a:p>
            <a:r>
              <a:rPr lang="en-US" sz="2600" dirty="0"/>
              <a:t>Data Science is not about writing for-loops, queries or Excel formulas</a:t>
            </a:r>
            <a:r>
              <a:rPr lang="mr-IN" sz="2600" dirty="0"/>
              <a:t>…</a:t>
            </a:r>
            <a:endParaRPr lang="en-US" sz="2600" dirty="0"/>
          </a:p>
          <a:p>
            <a:endParaRPr lang="en-US" sz="2600" dirty="0"/>
          </a:p>
          <a:p>
            <a:r>
              <a:rPr lang="mr-IN" sz="2600" dirty="0"/>
              <a:t>…</a:t>
            </a:r>
            <a:r>
              <a:rPr lang="en-US" sz="2600" dirty="0"/>
              <a:t>any more than programming is about “writing code”</a:t>
            </a:r>
          </a:p>
          <a:p>
            <a:endParaRPr lang="en-US" sz="2600" i="1" dirty="0"/>
          </a:p>
          <a:p>
            <a:r>
              <a:rPr lang="en-US" sz="2600" dirty="0"/>
              <a:t>Data Science is about analysis, and </a:t>
            </a:r>
            <a:r>
              <a:rPr lang="en-US" sz="2600" b="1" dirty="0"/>
              <a:t>making sense of data</a:t>
            </a:r>
            <a:r>
              <a:rPr lang="en-US" sz="2600" dirty="0"/>
              <a:t>. If all we do is teach kids Excel, R, </a:t>
            </a:r>
            <a:r>
              <a:rPr lang="en-US" sz="2600" dirty="0" err="1"/>
              <a:t>etc</a:t>
            </a:r>
            <a:r>
              <a:rPr lang="mr-IN" sz="2600" dirty="0"/>
              <a:t>…</a:t>
            </a:r>
            <a:r>
              <a:rPr lang="en-US" sz="2600" dirty="0"/>
              <a:t>we fail.</a:t>
            </a:r>
          </a:p>
          <a:p>
            <a:endParaRPr lang="en-US" sz="2600" dirty="0"/>
          </a:p>
          <a:p>
            <a:pPr marL="0" indent="0">
              <a:buNone/>
            </a:pPr>
            <a:r>
              <a:rPr lang="en-US" b="1" i="1" dirty="0"/>
              <a:t>Principle 3: </a:t>
            </a:r>
            <a:r>
              <a:rPr lang="en-US" i="1" dirty="0"/>
              <a:t>Address the Austerity Problem</a:t>
            </a:r>
          </a:p>
        </p:txBody>
      </p:sp>
      <p:sp>
        <p:nvSpPr>
          <p:cNvPr id="12" name="Title 11"/>
          <p:cNvSpPr>
            <a:spLocks noGrp="1"/>
          </p:cNvSpPr>
          <p:nvPr>
            <p:ph type="title"/>
          </p:nvPr>
        </p:nvSpPr>
        <p:spPr/>
        <p:txBody>
          <a:bodyPr/>
          <a:lstStyle/>
          <a:p>
            <a:r>
              <a:rPr lang="en-US" dirty="0"/>
              <a:t>The Austerity Problem</a:t>
            </a:r>
          </a:p>
        </p:txBody>
      </p:sp>
      <p:grpSp>
        <p:nvGrpSpPr>
          <p:cNvPr id="3" name="Group 2"/>
          <p:cNvGrpSpPr/>
          <p:nvPr/>
        </p:nvGrpSpPr>
        <p:grpSpPr>
          <a:xfrm>
            <a:off x="-914400" y="1676400"/>
            <a:ext cx="10852065" cy="3932354"/>
            <a:chOff x="-1295400" y="1600200"/>
            <a:chExt cx="10852065" cy="3932354"/>
          </a:xfrm>
        </p:grpSpPr>
        <p:pic>
          <p:nvPicPr>
            <p:cNvPr id="10" name="Picture 9"/>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3352800" y="1600200"/>
              <a:ext cx="6203865" cy="3932354"/>
            </a:xfrm>
            <a:prstGeom prst="rect">
              <a:avLst/>
            </a:prstGeom>
          </p:spPr>
        </p:pic>
        <p:pic>
          <p:nvPicPr>
            <p:cNvPr id="2" name="Picture 1"/>
            <p:cNvPicPr>
              <a:picLocks noChangeAspect="1"/>
            </p:cNvPicPr>
            <p:nvPr/>
          </p:nvPicPr>
          <p:blipFill>
            <a:blip r:embed="rId4"/>
            <a:stretch>
              <a:fillRect/>
            </a:stretch>
          </p:blipFill>
          <p:spPr>
            <a:xfrm>
              <a:off x="-1295400" y="1600200"/>
              <a:ext cx="5984017" cy="3932354"/>
            </a:xfrm>
            <a:prstGeom prst="rect">
              <a:avLst/>
            </a:prstGeom>
          </p:spPr>
        </p:pic>
      </p:grpSp>
    </p:spTree>
    <p:extLst>
      <p:ext uri="{BB962C8B-B14F-4D97-AF65-F5344CB8AC3E}">
        <p14:creationId xmlns:p14="http://schemas.microsoft.com/office/powerpoint/2010/main" val="1861771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fade">
                                      <p:cBhvr>
                                        <p:cTn id="12" dur="500"/>
                                        <p:tgtEl>
                                          <p:spTgt spid="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animEffect transition="in" filter="fade">
                                      <p:cBhvr>
                                        <p:cTn id="17" dur="500"/>
                                        <p:tgtEl>
                                          <p:spTgt spid="6">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6" end="6"/>
                                            </p:txEl>
                                          </p:spTgt>
                                        </p:tgtEl>
                                        <p:attrNameLst>
                                          <p:attrName>style.visibility</p:attrName>
                                        </p:attrNameLst>
                                      </p:cBhvr>
                                      <p:to>
                                        <p:strVal val="visible"/>
                                      </p:to>
                                    </p:set>
                                    <p:animEffect transition="in" filter="fade">
                                      <p:cBhvr>
                                        <p:cTn id="27"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p:cNvGrpSpPr/>
          <p:nvPr/>
        </p:nvGrpSpPr>
        <p:grpSpPr>
          <a:xfrm>
            <a:off x="1828800" y="990600"/>
            <a:ext cx="7048500" cy="5867400"/>
            <a:chOff x="1828800" y="990600"/>
            <a:chExt cx="7048500" cy="5867400"/>
          </a:xfrm>
        </p:grpSpPr>
        <p:pic>
          <p:nvPicPr>
            <p:cNvPr id="2" name="Picture 1"/>
            <p:cNvPicPr>
              <a:picLocks noChangeAspect="1"/>
            </p:cNvPicPr>
            <p:nvPr/>
          </p:nvPicPr>
          <p:blipFill>
            <a:blip r:embed="rId2"/>
            <a:stretch>
              <a:fillRect/>
            </a:stretch>
          </p:blipFill>
          <p:spPr>
            <a:xfrm>
              <a:off x="1828800" y="990600"/>
              <a:ext cx="7048500" cy="5867400"/>
            </a:xfrm>
            <a:prstGeom prst="rect">
              <a:avLst/>
            </a:prstGeom>
          </p:spPr>
        </p:pic>
        <p:sp>
          <p:nvSpPr>
            <p:cNvPr id="25" name="Rectangle 24"/>
            <p:cNvSpPr/>
            <p:nvPr/>
          </p:nvSpPr>
          <p:spPr>
            <a:xfrm>
              <a:off x="2921000" y="1308100"/>
              <a:ext cx="825500" cy="2667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Page 38: </a:t>
            </a:r>
            <a:r>
              <a:rPr lang="en-US" dirty="0">
                <a:latin typeface="Courier New" charset="0"/>
                <a:ea typeface="Courier New" charset="0"/>
                <a:cs typeface="Courier New" charset="0"/>
              </a:rPr>
              <a:t>body building</a:t>
            </a:r>
          </a:p>
        </p:txBody>
      </p:sp>
      <p:sp>
        <p:nvSpPr>
          <p:cNvPr id="6" name="TextBox 5"/>
          <p:cNvSpPr txBox="1"/>
          <p:nvPr/>
        </p:nvSpPr>
        <p:spPr>
          <a:xfrm>
            <a:off x="2696812" y="1828800"/>
            <a:ext cx="5685188" cy="323165"/>
          </a:xfrm>
          <a:prstGeom prst="rect">
            <a:avLst/>
          </a:prstGeom>
          <a:noFill/>
        </p:spPr>
        <p:txBody>
          <a:bodyPr wrap="square" rtlCol="0">
            <a:spAutoFit/>
          </a:bodyPr>
          <a:lstStyle/>
          <a:p>
            <a:r>
              <a:rPr lang="en-US" sz="1500" dirty="0">
                <a:solidFill>
                  <a:schemeClr val="bg1"/>
                </a:solidFill>
                <a:latin typeface="Comic Sans MS" charset="0"/>
                <a:ea typeface="Comic Sans MS" charset="0"/>
                <a:cs typeface="Comic Sans MS" charset="0"/>
              </a:rPr>
              <a:t>protein-per-gram  :   sodium / serving-size</a:t>
            </a:r>
          </a:p>
        </p:txBody>
      </p:sp>
      <p:sp>
        <p:nvSpPr>
          <p:cNvPr id="9" name="TextBox 8"/>
          <p:cNvSpPr txBox="1"/>
          <p:nvPr/>
        </p:nvSpPr>
        <p:spPr>
          <a:xfrm>
            <a:off x="2209800" y="4258846"/>
            <a:ext cx="2133600" cy="338554"/>
          </a:xfrm>
          <a:prstGeom prst="rect">
            <a:avLst/>
          </a:prstGeom>
          <a:noFill/>
        </p:spPr>
        <p:txBody>
          <a:bodyPr wrap="square" rtlCol="0">
            <a:spAutoFit/>
          </a:bodyPr>
          <a:lstStyle/>
          <a:p>
            <a:r>
              <a:rPr lang="en-US" sz="1600" dirty="0">
                <a:solidFill>
                  <a:schemeClr val="bg1"/>
                </a:solidFill>
                <a:latin typeface="Comic Sans MS" charset="0"/>
                <a:ea typeface="Comic Sans MS" charset="0"/>
                <a:cs typeface="Comic Sans MS" charset="0"/>
              </a:rPr>
              <a:t>nutrition-ordered</a:t>
            </a:r>
          </a:p>
        </p:txBody>
      </p:sp>
      <p:sp>
        <p:nvSpPr>
          <p:cNvPr id="10" name="TextBox 9"/>
          <p:cNvSpPr txBox="1"/>
          <p:nvPr/>
        </p:nvSpPr>
        <p:spPr>
          <a:xfrm>
            <a:off x="2895600" y="6210300"/>
            <a:ext cx="3492500" cy="338554"/>
          </a:xfrm>
          <a:prstGeom prst="rect">
            <a:avLst/>
          </a:prstGeom>
          <a:noFill/>
        </p:spPr>
        <p:txBody>
          <a:bodyPr wrap="square" rtlCol="0">
            <a:spAutoFit/>
          </a:bodyPr>
          <a:lstStyle/>
          <a:p>
            <a:r>
              <a:rPr lang="en-US" sz="1600" dirty="0">
                <a:solidFill>
                  <a:schemeClr val="bg1"/>
                </a:solidFill>
                <a:latin typeface="Comic Sans MS" charset="0"/>
                <a:ea typeface="Comic Sans MS" charset="0"/>
                <a:cs typeface="Comic Sans MS" charset="0"/>
              </a:rPr>
              <a:t>food, calories, protein-per-gram</a:t>
            </a:r>
          </a:p>
        </p:txBody>
      </p:sp>
      <p:sp>
        <p:nvSpPr>
          <p:cNvPr id="12" name="TextBox 11"/>
          <p:cNvSpPr txBox="1"/>
          <p:nvPr/>
        </p:nvSpPr>
        <p:spPr>
          <a:xfrm>
            <a:off x="2595212" y="4715143"/>
            <a:ext cx="3881788" cy="338554"/>
          </a:xfrm>
          <a:prstGeom prst="rect">
            <a:avLst/>
          </a:prstGeom>
          <a:noFill/>
        </p:spPr>
        <p:txBody>
          <a:bodyPr wrap="square" rtlCol="0">
            <a:spAutoFit/>
          </a:bodyPr>
          <a:lstStyle/>
          <a:p>
            <a:r>
              <a:rPr lang="en-US" sz="1600">
                <a:solidFill>
                  <a:schemeClr val="bg1"/>
                </a:solidFill>
                <a:latin typeface="Comic Sans MS" charset="0"/>
                <a:ea typeface="Comic Sans MS" charset="0"/>
                <a:cs typeface="Comic Sans MS" charset="0"/>
              </a:rPr>
              <a:t>protien</a:t>
            </a:r>
            <a:r>
              <a:rPr lang="en-US" sz="1600" dirty="0">
                <a:solidFill>
                  <a:schemeClr val="bg1"/>
                </a:solidFill>
                <a:latin typeface="Comic Sans MS" charset="0"/>
                <a:ea typeface="Comic Sans MS" charset="0"/>
                <a:cs typeface="Comic Sans MS" charset="0"/>
              </a:rPr>
              <a:t>-per-gram ascending</a:t>
            </a:r>
          </a:p>
        </p:txBody>
      </p:sp>
      <p:sp>
        <p:nvSpPr>
          <p:cNvPr id="15" name="TextBox 14"/>
          <p:cNvSpPr txBox="1"/>
          <p:nvPr/>
        </p:nvSpPr>
        <p:spPr>
          <a:xfrm>
            <a:off x="4572000" y="1295400"/>
            <a:ext cx="1816100" cy="323165"/>
          </a:xfrm>
          <a:prstGeom prst="rect">
            <a:avLst/>
          </a:prstGeom>
          <a:noFill/>
        </p:spPr>
        <p:txBody>
          <a:bodyPr wrap="square" rtlCol="0">
            <a:spAutoFit/>
          </a:bodyPr>
          <a:lstStyle/>
          <a:p>
            <a:pPr algn="ctr"/>
            <a:r>
              <a:rPr lang="en-US" sz="1500" dirty="0">
                <a:solidFill>
                  <a:schemeClr val="bg1"/>
                </a:solidFill>
                <a:latin typeface="Comic Sans MS" charset="0"/>
                <a:ea typeface="Comic Sans MS" charset="0"/>
                <a:cs typeface="Comic Sans MS" charset="0"/>
              </a:rPr>
              <a:t>nutrition</a:t>
            </a:r>
          </a:p>
        </p:txBody>
      </p:sp>
      <p:sp>
        <p:nvSpPr>
          <p:cNvPr id="16" name="TextBox 15"/>
          <p:cNvSpPr txBox="1"/>
          <p:nvPr/>
        </p:nvSpPr>
        <p:spPr>
          <a:xfrm>
            <a:off x="6643638" y="1295400"/>
            <a:ext cx="2119361" cy="323165"/>
          </a:xfrm>
          <a:prstGeom prst="rect">
            <a:avLst/>
          </a:prstGeom>
          <a:noFill/>
        </p:spPr>
        <p:txBody>
          <a:bodyPr wrap="square" rtlCol="0">
            <a:spAutoFit/>
          </a:bodyPr>
          <a:lstStyle/>
          <a:p>
            <a:r>
              <a:rPr lang="en-US" sz="1500" dirty="0">
                <a:solidFill>
                  <a:schemeClr val="bg1"/>
                </a:solidFill>
                <a:latin typeface="Comic Sans MS" charset="0"/>
                <a:ea typeface="Comic Sans MS" charset="0"/>
                <a:cs typeface="Comic Sans MS" charset="0"/>
              </a:rPr>
              <a:t>protein, serving-size</a:t>
            </a:r>
          </a:p>
        </p:txBody>
      </p:sp>
      <p:sp>
        <p:nvSpPr>
          <p:cNvPr id="20" name="Multiply 19"/>
          <p:cNvSpPr/>
          <p:nvPr/>
        </p:nvSpPr>
        <p:spPr>
          <a:xfrm>
            <a:off x="609600" y="2362200"/>
            <a:ext cx="7696200" cy="1828800"/>
          </a:xfrm>
          <a:prstGeom prst="mathMultiply">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TextBox 21"/>
          <p:cNvSpPr txBox="1"/>
          <p:nvPr/>
        </p:nvSpPr>
        <p:spPr>
          <a:xfrm>
            <a:off x="4730350" y="4248835"/>
            <a:ext cx="1900588" cy="323165"/>
          </a:xfrm>
          <a:prstGeom prst="rect">
            <a:avLst/>
          </a:prstGeom>
          <a:noFill/>
        </p:spPr>
        <p:txBody>
          <a:bodyPr wrap="square" rtlCol="0">
            <a:spAutoFit/>
          </a:bodyPr>
          <a:lstStyle/>
          <a:p>
            <a:r>
              <a:rPr lang="en-US" sz="1500" dirty="0">
                <a:solidFill>
                  <a:schemeClr val="bg1"/>
                </a:solidFill>
                <a:latin typeface="Comic Sans MS" charset="0"/>
                <a:ea typeface="Comic Sans MS" charset="0"/>
                <a:cs typeface="Comic Sans MS" charset="0"/>
              </a:rPr>
              <a:t>nutrition-extended</a:t>
            </a:r>
          </a:p>
        </p:txBody>
      </p:sp>
      <p:sp>
        <p:nvSpPr>
          <p:cNvPr id="23" name="TextBox 22"/>
          <p:cNvSpPr txBox="1"/>
          <p:nvPr/>
        </p:nvSpPr>
        <p:spPr>
          <a:xfrm>
            <a:off x="6921500" y="6214646"/>
            <a:ext cx="2133600" cy="338554"/>
          </a:xfrm>
          <a:prstGeom prst="rect">
            <a:avLst/>
          </a:prstGeom>
          <a:noFill/>
        </p:spPr>
        <p:txBody>
          <a:bodyPr wrap="square" rtlCol="0">
            <a:spAutoFit/>
          </a:bodyPr>
          <a:lstStyle/>
          <a:p>
            <a:r>
              <a:rPr lang="en-US" sz="1600" dirty="0">
                <a:solidFill>
                  <a:schemeClr val="bg1"/>
                </a:solidFill>
                <a:latin typeface="Comic Sans MS" charset="0"/>
                <a:ea typeface="Comic Sans MS" charset="0"/>
                <a:cs typeface="Comic Sans MS" charset="0"/>
              </a:rPr>
              <a:t>nutrition-ordered</a:t>
            </a:r>
          </a:p>
        </p:txBody>
      </p:sp>
      <p:sp>
        <p:nvSpPr>
          <p:cNvPr id="24" name="TextBox 23"/>
          <p:cNvSpPr txBox="1"/>
          <p:nvPr/>
        </p:nvSpPr>
        <p:spPr>
          <a:xfrm>
            <a:off x="2057400" y="5621923"/>
            <a:ext cx="2133600" cy="338554"/>
          </a:xfrm>
          <a:prstGeom prst="rect">
            <a:avLst/>
          </a:prstGeom>
          <a:noFill/>
        </p:spPr>
        <p:txBody>
          <a:bodyPr wrap="square" rtlCol="0">
            <a:spAutoFit/>
          </a:bodyPr>
          <a:lstStyle/>
          <a:p>
            <a:r>
              <a:rPr lang="en-US" sz="1600" dirty="0">
                <a:solidFill>
                  <a:schemeClr val="bg1"/>
                </a:solidFill>
                <a:latin typeface="Comic Sans MS" charset="0"/>
                <a:ea typeface="Comic Sans MS" charset="0"/>
                <a:cs typeface="Comic Sans MS" charset="0"/>
              </a:rPr>
              <a:t>nutrition-selected</a:t>
            </a:r>
          </a:p>
        </p:txBody>
      </p:sp>
      <p:sp>
        <p:nvSpPr>
          <p:cNvPr id="27" name="TextBox 26"/>
          <p:cNvSpPr txBox="1"/>
          <p:nvPr/>
        </p:nvSpPr>
        <p:spPr>
          <a:xfrm>
            <a:off x="1866900" y="1319481"/>
            <a:ext cx="1943100" cy="323165"/>
          </a:xfrm>
          <a:prstGeom prst="rect">
            <a:avLst/>
          </a:prstGeom>
          <a:noFill/>
        </p:spPr>
        <p:txBody>
          <a:bodyPr wrap="square" rtlCol="0">
            <a:spAutoFit/>
          </a:bodyPr>
          <a:lstStyle/>
          <a:p>
            <a:pPr algn="ctr"/>
            <a:r>
              <a:rPr lang="en-US" sz="1500">
                <a:solidFill>
                  <a:schemeClr val="bg1"/>
                </a:solidFill>
                <a:latin typeface="Comic Sans MS" charset="0"/>
                <a:ea typeface="Comic Sans MS" charset="0"/>
                <a:cs typeface="Comic Sans MS" charset="0"/>
              </a:rPr>
              <a:t>nutrition-extended</a:t>
            </a:r>
            <a:endParaRPr lang="en-US" sz="1500" dirty="0">
              <a:solidFill>
                <a:schemeClr val="bg1"/>
              </a:solidFill>
              <a:latin typeface="Comic Sans MS" charset="0"/>
              <a:ea typeface="Comic Sans MS" charset="0"/>
              <a:cs typeface="Comic Sans MS" charset="0"/>
            </a:endParaRPr>
          </a:p>
        </p:txBody>
      </p:sp>
      <p:sp>
        <p:nvSpPr>
          <p:cNvPr id="4" name="Footer Placeholder 3"/>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366537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fade">
                                      <p:cBhvr>
                                        <p:cTn id="27" dur="500"/>
                                        <p:tgtEl>
                                          <p:spTgt spid="2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1"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2"/>
                                        </p:tgtEl>
                                        <p:attrNameLst>
                                          <p:attrName>style.visibility</p:attrName>
                                        </p:attrNameLst>
                                      </p:cBhvr>
                                      <p:to>
                                        <p:strVal val="visible"/>
                                      </p:to>
                                    </p:set>
                                    <p:animEffect transition="in" filter="fade">
                                      <p:cBhvr>
                                        <p:cTn id="37" dur="500"/>
                                        <p:tgtEl>
                                          <p:spTgt spid="22"/>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fade">
                                      <p:cBhvr>
                                        <p:cTn id="42" dur="500"/>
                                        <p:tgtEl>
                                          <p:spTgt spid="12"/>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24"/>
                                        </p:tgtEl>
                                        <p:attrNameLst>
                                          <p:attrName>style.visibility</p:attrName>
                                        </p:attrNameLst>
                                      </p:cBhvr>
                                      <p:to>
                                        <p:strVal val="visible"/>
                                      </p:to>
                                    </p:set>
                                    <p:animEffect transition="in" filter="fade">
                                      <p:cBhvr>
                                        <p:cTn id="47" dur="500"/>
                                        <p:tgtEl>
                                          <p:spTgt spid="24"/>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0"/>
                                        </p:tgtEl>
                                        <p:attrNameLst>
                                          <p:attrName>style.visibility</p:attrName>
                                        </p:attrNameLst>
                                      </p:cBhvr>
                                      <p:to>
                                        <p:strVal val="visible"/>
                                      </p:to>
                                    </p:set>
                                    <p:animEffect transition="in" filter="fade">
                                      <p:cBhvr>
                                        <p:cTn id="52" dur="500"/>
                                        <p:tgtEl>
                                          <p:spTgt spid="10"/>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23"/>
                                        </p:tgtEl>
                                        <p:attrNameLst>
                                          <p:attrName>style.visibility</p:attrName>
                                        </p:attrNameLst>
                                      </p:cBhvr>
                                      <p:to>
                                        <p:strVal val="visible"/>
                                      </p:to>
                                    </p:set>
                                    <p:animEffect transition="in" filter="fade">
                                      <p:cBhvr>
                                        <p:cTn id="5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1"/>
      <p:bldP spid="10" grpId="0"/>
      <p:bldP spid="12" grpId="0"/>
      <p:bldP spid="15" grpId="0"/>
      <p:bldP spid="16" grpId="0"/>
      <p:bldP spid="20" grpId="0" animBg="1"/>
      <p:bldP spid="22" grpId="0"/>
      <p:bldP spid="23" grpId="0"/>
      <p:bldP spid="24" grpId="0"/>
      <p:bldP spid="27" grpId="0"/>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p:cNvGrpSpPr/>
          <p:nvPr/>
        </p:nvGrpSpPr>
        <p:grpSpPr>
          <a:xfrm>
            <a:off x="1828800" y="990600"/>
            <a:ext cx="7048500" cy="5867400"/>
            <a:chOff x="1828800" y="990600"/>
            <a:chExt cx="7048500" cy="5867400"/>
          </a:xfrm>
        </p:grpSpPr>
        <p:pic>
          <p:nvPicPr>
            <p:cNvPr id="2" name="Picture 1"/>
            <p:cNvPicPr>
              <a:picLocks noChangeAspect="1"/>
            </p:cNvPicPr>
            <p:nvPr/>
          </p:nvPicPr>
          <p:blipFill>
            <a:blip r:embed="rId2"/>
            <a:stretch>
              <a:fillRect/>
            </a:stretch>
          </p:blipFill>
          <p:spPr>
            <a:xfrm>
              <a:off x="1828800" y="990600"/>
              <a:ext cx="7048500" cy="5867400"/>
            </a:xfrm>
            <a:prstGeom prst="rect">
              <a:avLst/>
            </a:prstGeom>
          </p:spPr>
        </p:pic>
        <p:sp>
          <p:nvSpPr>
            <p:cNvPr id="25" name="Rectangle 24"/>
            <p:cNvSpPr/>
            <p:nvPr/>
          </p:nvSpPr>
          <p:spPr>
            <a:xfrm>
              <a:off x="2921000" y="1308100"/>
              <a:ext cx="825500" cy="2667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Page 39: </a:t>
            </a:r>
            <a:r>
              <a:rPr lang="en-US" dirty="0">
                <a:latin typeface="Courier New" charset="0"/>
                <a:ea typeface="Courier New" charset="0"/>
                <a:cs typeface="Courier New" charset="0"/>
              </a:rPr>
              <a:t>term length</a:t>
            </a:r>
          </a:p>
        </p:txBody>
      </p:sp>
      <p:sp>
        <p:nvSpPr>
          <p:cNvPr id="6" name="TextBox 5"/>
          <p:cNvSpPr txBox="1"/>
          <p:nvPr/>
        </p:nvSpPr>
        <p:spPr>
          <a:xfrm>
            <a:off x="2696812" y="1828800"/>
            <a:ext cx="5685188" cy="323165"/>
          </a:xfrm>
          <a:prstGeom prst="rect">
            <a:avLst/>
          </a:prstGeom>
          <a:noFill/>
        </p:spPr>
        <p:txBody>
          <a:bodyPr wrap="square" rtlCol="0">
            <a:spAutoFit/>
          </a:bodyPr>
          <a:lstStyle/>
          <a:p>
            <a:r>
              <a:rPr lang="en-US" sz="1500" dirty="0">
                <a:solidFill>
                  <a:schemeClr val="bg1"/>
                </a:solidFill>
                <a:latin typeface="Comic Sans MS" charset="0"/>
                <a:ea typeface="Comic Sans MS" charset="0"/>
                <a:cs typeface="Comic Sans MS" charset="0"/>
              </a:rPr>
              <a:t>term-length                year-ended </a:t>
            </a:r>
            <a:r>
              <a:rPr lang="mr-IN" sz="1500" dirty="0">
                <a:solidFill>
                  <a:schemeClr val="bg1"/>
                </a:solidFill>
                <a:latin typeface="Comic Sans MS" charset="0"/>
                <a:ea typeface="Comic Sans MS" charset="0"/>
                <a:cs typeface="Comic Sans MS" charset="0"/>
              </a:rPr>
              <a:t>–</a:t>
            </a:r>
            <a:r>
              <a:rPr lang="en-US" sz="1500" dirty="0">
                <a:solidFill>
                  <a:schemeClr val="bg1"/>
                </a:solidFill>
                <a:latin typeface="Comic Sans MS" charset="0"/>
                <a:ea typeface="Comic Sans MS" charset="0"/>
                <a:cs typeface="Comic Sans MS" charset="0"/>
              </a:rPr>
              <a:t> year-started</a:t>
            </a:r>
          </a:p>
        </p:txBody>
      </p:sp>
      <p:sp>
        <p:nvSpPr>
          <p:cNvPr id="15" name="TextBox 14"/>
          <p:cNvSpPr txBox="1"/>
          <p:nvPr/>
        </p:nvSpPr>
        <p:spPr>
          <a:xfrm>
            <a:off x="4572000" y="1295400"/>
            <a:ext cx="1816100" cy="323165"/>
          </a:xfrm>
          <a:prstGeom prst="rect">
            <a:avLst/>
          </a:prstGeom>
          <a:noFill/>
        </p:spPr>
        <p:txBody>
          <a:bodyPr wrap="square" rtlCol="0">
            <a:spAutoFit/>
          </a:bodyPr>
          <a:lstStyle/>
          <a:p>
            <a:pPr algn="ctr"/>
            <a:r>
              <a:rPr lang="en-US" sz="1500" dirty="0">
                <a:solidFill>
                  <a:schemeClr val="bg1"/>
                </a:solidFill>
                <a:latin typeface="Comic Sans MS" charset="0"/>
                <a:ea typeface="Comic Sans MS" charset="0"/>
                <a:cs typeface="Comic Sans MS" charset="0"/>
              </a:rPr>
              <a:t>presidents</a:t>
            </a:r>
          </a:p>
        </p:txBody>
      </p:sp>
      <p:sp>
        <p:nvSpPr>
          <p:cNvPr id="16" name="TextBox 15"/>
          <p:cNvSpPr txBox="1"/>
          <p:nvPr/>
        </p:nvSpPr>
        <p:spPr>
          <a:xfrm>
            <a:off x="6516636" y="1319481"/>
            <a:ext cx="2170164" cy="299084"/>
          </a:xfrm>
          <a:prstGeom prst="rect">
            <a:avLst/>
          </a:prstGeom>
          <a:noFill/>
        </p:spPr>
        <p:txBody>
          <a:bodyPr wrap="square" rtlCol="0">
            <a:spAutoFit/>
          </a:bodyPr>
          <a:lstStyle/>
          <a:p>
            <a:r>
              <a:rPr lang="en-US" sz="1300" dirty="0">
                <a:solidFill>
                  <a:schemeClr val="bg1"/>
                </a:solidFill>
                <a:latin typeface="Comic Sans MS" charset="0"/>
                <a:ea typeface="Comic Sans MS" charset="0"/>
                <a:cs typeface="Comic Sans MS" charset="0"/>
              </a:rPr>
              <a:t>year-started</a:t>
            </a:r>
            <a:r>
              <a:rPr lang="en-US" sz="1300">
                <a:solidFill>
                  <a:schemeClr val="bg1"/>
                </a:solidFill>
                <a:latin typeface="Comic Sans MS" charset="0"/>
                <a:ea typeface="Comic Sans MS" charset="0"/>
                <a:cs typeface="Comic Sans MS" charset="0"/>
              </a:rPr>
              <a:t>, year-ended</a:t>
            </a:r>
            <a:endParaRPr lang="en-US" sz="1300" dirty="0">
              <a:solidFill>
                <a:schemeClr val="bg1"/>
              </a:solidFill>
              <a:latin typeface="Comic Sans MS" charset="0"/>
              <a:ea typeface="Comic Sans MS" charset="0"/>
              <a:cs typeface="Comic Sans MS" charset="0"/>
            </a:endParaRPr>
          </a:p>
        </p:txBody>
      </p:sp>
      <p:sp>
        <p:nvSpPr>
          <p:cNvPr id="20" name="Multiply 19"/>
          <p:cNvSpPr/>
          <p:nvPr/>
        </p:nvSpPr>
        <p:spPr>
          <a:xfrm>
            <a:off x="609600" y="2362200"/>
            <a:ext cx="7696200" cy="1828800"/>
          </a:xfrm>
          <a:prstGeom prst="mathMultiply">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TextBox 26"/>
          <p:cNvSpPr txBox="1"/>
          <p:nvPr/>
        </p:nvSpPr>
        <p:spPr>
          <a:xfrm>
            <a:off x="1676400" y="1319481"/>
            <a:ext cx="2324100" cy="323165"/>
          </a:xfrm>
          <a:prstGeom prst="rect">
            <a:avLst/>
          </a:prstGeom>
          <a:noFill/>
        </p:spPr>
        <p:txBody>
          <a:bodyPr wrap="square" rtlCol="0">
            <a:spAutoFit/>
          </a:bodyPr>
          <a:lstStyle/>
          <a:p>
            <a:pPr algn="ctr"/>
            <a:r>
              <a:rPr lang="en-US" sz="1500" dirty="0">
                <a:solidFill>
                  <a:schemeClr val="bg1"/>
                </a:solidFill>
                <a:latin typeface="Comic Sans MS" charset="0"/>
                <a:ea typeface="Comic Sans MS" charset="0"/>
                <a:cs typeface="Comic Sans MS" charset="0"/>
              </a:rPr>
              <a:t>presidents-extended</a:t>
            </a:r>
          </a:p>
        </p:txBody>
      </p:sp>
      <p:sp>
        <p:nvSpPr>
          <p:cNvPr id="17" name="Multiply 16"/>
          <p:cNvSpPr/>
          <p:nvPr/>
        </p:nvSpPr>
        <p:spPr>
          <a:xfrm>
            <a:off x="635000" y="3777565"/>
            <a:ext cx="7696200" cy="1828800"/>
          </a:xfrm>
          <a:prstGeom prst="mathMultiply">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Multiply 17"/>
          <p:cNvSpPr/>
          <p:nvPr/>
        </p:nvSpPr>
        <p:spPr>
          <a:xfrm>
            <a:off x="666750" y="5215354"/>
            <a:ext cx="7696200" cy="1828800"/>
          </a:xfrm>
          <a:prstGeom prst="mathMultiply">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029693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fade">
                                      <p:cBhvr>
                                        <p:cTn id="27" dur="500"/>
                                        <p:tgtEl>
                                          <p:spTgt spid="2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fade">
                                      <p:cBhvr>
                                        <p:cTn id="32" dur="500"/>
                                        <p:tgtEl>
                                          <p:spTgt spid="1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fade">
                                      <p:cBhvr>
                                        <p:cTn id="3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5" grpId="0"/>
      <p:bldP spid="16" grpId="0"/>
      <p:bldP spid="20" grpId="0" animBg="1"/>
      <p:bldP spid="27" grpId="0"/>
      <p:bldP spid="17" grpId="0" animBg="1"/>
      <p:bldP spid="18" grpId="0" animBg="1"/>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p:cNvGrpSpPr/>
          <p:nvPr/>
        </p:nvGrpSpPr>
        <p:grpSpPr>
          <a:xfrm>
            <a:off x="1828800" y="990600"/>
            <a:ext cx="7048500" cy="5867400"/>
            <a:chOff x="1828800" y="990600"/>
            <a:chExt cx="7048500" cy="5867400"/>
          </a:xfrm>
        </p:grpSpPr>
        <p:pic>
          <p:nvPicPr>
            <p:cNvPr id="2" name="Picture 1"/>
            <p:cNvPicPr>
              <a:picLocks noChangeAspect="1"/>
            </p:cNvPicPr>
            <p:nvPr/>
          </p:nvPicPr>
          <p:blipFill>
            <a:blip r:embed="rId2"/>
            <a:stretch>
              <a:fillRect/>
            </a:stretch>
          </p:blipFill>
          <p:spPr>
            <a:xfrm>
              <a:off x="1828800" y="990600"/>
              <a:ext cx="7048500" cy="5867400"/>
            </a:xfrm>
            <a:prstGeom prst="rect">
              <a:avLst/>
            </a:prstGeom>
          </p:spPr>
        </p:pic>
        <p:sp>
          <p:nvSpPr>
            <p:cNvPr id="25" name="Rectangle 24"/>
            <p:cNvSpPr/>
            <p:nvPr/>
          </p:nvSpPr>
          <p:spPr>
            <a:xfrm>
              <a:off x="2921000" y="1308100"/>
              <a:ext cx="825500" cy="2667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Page 40: </a:t>
            </a:r>
            <a:r>
              <a:rPr lang="en-US" dirty="0" err="1">
                <a:latin typeface="Courier New" charset="0"/>
                <a:ea typeface="Courier New" charset="0"/>
                <a:cs typeface="Courier New" charset="0"/>
              </a:rPr>
              <a:t>gdp</a:t>
            </a:r>
            <a:r>
              <a:rPr lang="en-US" dirty="0">
                <a:latin typeface="Courier New" charset="0"/>
                <a:ea typeface="Courier New" charset="0"/>
                <a:cs typeface="Courier New" charset="0"/>
              </a:rPr>
              <a:t> v. population</a:t>
            </a:r>
          </a:p>
        </p:txBody>
      </p:sp>
      <p:sp>
        <p:nvSpPr>
          <p:cNvPr id="6" name="TextBox 5"/>
          <p:cNvSpPr txBox="1"/>
          <p:nvPr/>
        </p:nvSpPr>
        <p:spPr>
          <a:xfrm>
            <a:off x="2696812" y="1828800"/>
            <a:ext cx="5685188" cy="323165"/>
          </a:xfrm>
          <a:prstGeom prst="rect">
            <a:avLst/>
          </a:prstGeom>
          <a:noFill/>
        </p:spPr>
        <p:txBody>
          <a:bodyPr wrap="square" rtlCol="0">
            <a:spAutoFit/>
          </a:bodyPr>
          <a:lstStyle/>
          <a:p>
            <a:r>
              <a:rPr lang="en-US" sz="1500" dirty="0">
                <a:solidFill>
                  <a:schemeClr val="bg1"/>
                </a:solidFill>
                <a:latin typeface="Comic Sans MS" charset="0"/>
                <a:ea typeface="Comic Sans MS" charset="0"/>
                <a:cs typeface="Comic Sans MS" charset="0"/>
              </a:rPr>
              <a:t>per-capita-</a:t>
            </a:r>
            <a:r>
              <a:rPr lang="en-US" sz="1500" dirty="0" err="1">
                <a:solidFill>
                  <a:schemeClr val="bg1"/>
                </a:solidFill>
                <a:latin typeface="Comic Sans MS" charset="0"/>
                <a:ea typeface="Comic Sans MS" charset="0"/>
                <a:cs typeface="Comic Sans MS" charset="0"/>
              </a:rPr>
              <a:t>gdp</a:t>
            </a:r>
            <a:r>
              <a:rPr lang="en-US" sz="1500" dirty="0">
                <a:solidFill>
                  <a:schemeClr val="bg1"/>
                </a:solidFill>
                <a:latin typeface="Comic Sans MS" charset="0"/>
                <a:ea typeface="Comic Sans MS" charset="0"/>
                <a:cs typeface="Comic Sans MS" charset="0"/>
              </a:rPr>
              <a:t>          </a:t>
            </a:r>
            <a:r>
              <a:rPr lang="en-US" sz="1500" dirty="0" err="1">
                <a:solidFill>
                  <a:schemeClr val="bg1"/>
                </a:solidFill>
                <a:latin typeface="Comic Sans MS" charset="0"/>
                <a:ea typeface="Comic Sans MS" charset="0"/>
                <a:cs typeface="Comic Sans MS" charset="0"/>
              </a:rPr>
              <a:t>gdp</a:t>
            </a:r>
            <a:r>
              <a:rPr lang="en-US" sz="1500" dirty="0">
                <a:solidFill>
                  <a:schemeClr val="bg1"/>
                </a:solidFill>
                <a:latin typeface="Comic Sans MS" charset="0"/>
                <a:ea typeface="Comic Sans MS" charset="0"/>
                <a:cs typeface="Comic Sans MS" charset="0"/>
              </a:rPr>
              <a:t> / population</a:t>
            </a:r>
          </a:p>
        </p:txBody>
      </p:sp>
      <p:sp>
        <p:nvSpPr>
          <p:cNvPr id="15" name="TextBox 14"/>
          <p:cNvSpPr txBox="1"/>
          <p:nvPr/>
        </p:nvSpPr>
        <p:spPr>
          <a:xfrm>
            <a:off x="4572000" y="1295400"/>
            <a:ext cx="1816100" cy="323165"/>
          </a:xfrm>
          <a:prstGeom prst="rect">
            <a:avLst/>
          </a:prstGeom>
          <a:noFill/>
        </p:spPr>
        <p:txBody>
          <a:bodyPr wrap="square" rtlCol="0">
            <a:spAutoFit/>
          </a:bodyPr>
          <a:lstStyle/>
          <a:p>
            <a:pPr algn="ctr"/>
            <a:r>
              <a:rPr lang="en-US" sz="1500" dirty="0">
                <a:solidFill>
                  <a:schemeClr val="bg1"/>
                </a:solidFill>
                <a:latin typeface="Comic Sans MS" charset="0"/>
                <a:ea typeface="Comic Sans MS" charset="0"/>
                <a:cs typeface="Comic Sans MS" charset="0"/>
              </a:rPr>
              <a:t>countries</a:t>
            </a:r>
          </a:p>
        </p:txBody>
      </p:sp>
      <p:sp>
        <p:nvSpPr>
          <p:cNvPr id="16" name="TextBox 15"/>
          <p:cNvSpPr txBox="1"/>
          <p:nvPr/>
        </p:nvSpPr>
        <p:spPr>
          <a:xfrm>
            <a:off x="6516636" y="1319481"/>
            <a:ext cx="2170164" cy="299084"/>
          </a:xfrm>
          <a:prstGeom prst="rect">
            <a:avLst/>
          </a:prstGeom>
          <a:noFill/>
        </p:spPr>
        <p:txBody>
          <a:bodyPr wrap="square" rtlCol="0">
            <a:spAutoFit/>
          </a:bodyPr>
          <a:lstStyle/>
          <a:p>
            <a:r>
              <a:rPr lang="en-US" sz="1300" dirty="0">
                <a:solidFill>
                  <a:schemeClr val="bg1"/>
                </a:solidFill>
                <a:latin typeface="Comic Sans MS" charset="0"/>
                <a:ea typeface="Comic Sans MS" charset="0"/>
                <a:cs typeface="Comic Sans MS" charset="0"/>
              </a:rPr>
              <a:t>   </a:t>
            </a:r>
            <a:r>
              <a:rPr lang="en-US" sz="1300" dirty="0" err="1">
                <a:solidFill>
                  <a:schemeClr val="bg1"/>
                </a:solidFill>
                <a:latin typeface="Comic Sans MS" charset="0"/>
                <a:ea typeface="Comic Sans MS" charset="0"/>
                <a:cs typeface="Comic Sans MS" charset="0"/>
              </a:rPr>
              <a:t>gdp</a:t>
            </a:r>
            <a:r>
              <a:rPr lang="en-US" sz="1300" dirty="0">
                <a:solidFill>
                  <a:schemeClr val="bg1"/>
                </a:solidFill>
                <a:latin typeface="Comic Sans MS" charset="0"/>
                <a:ea typeface="Comic Sans MS" charset="0"/>
                <a:cs typeface="Comic Sans MS" charset="0"/>
              </a:rPr>
              <a:t>, population</a:t>
            </a:r>
          </a:p>
        </p:txBody>
      </p:sp>
      <p:sp>
        <p:nvSpPr>
          <p:cNvPr id="27" name="TextBox 26"/>
          <p:cNvSpPr txBox="1"/>
          <p:nvPr/>
        </p:nvSpPr>
        <p:spPr>
          <a:xfrm>
            <a:off x="1676400" y="1319481"/>
            <a:ext cx="2324100" cy="323165"/>
          </a:xfrm>
          <a:prstGeom prst="rect">
            <a:avLst/>
          </a:prstGeom>
          <a:noFill/>
        </p:spPr>
        <p:txBody>
          <a:bodyPr wrap="square" rtlCol="0">
            <a:spAutoFit/>
          </a:bodyPr>
          <a:lstStyle/>
          <a:p>
            <a:pPr algn="ctr"/>
            <a:r>
              <a:rPr lang="en-US" sz="1500" dirty="0">
                <a:solidFill>
                  <a:schemeClr val="bg1"/>
                </a:solidFill>
                <a:latin typeface="Comic Sans MS" charset="0"/>
                <a:ea typeface="Comic Sans MS" charset="0"/>
                <a:cs typeface="Comic Sans MS" charset="0"/>
              </a:rPr>
              <a:t>countries-extended</a:t>
            </a:r>
          </a:p>
        </p:txBody>
      </p:sp>
      <p:sp>
        <p:nvSpPr>
          <p:cNvPr id="17" name="Multiply 16"/>
          <p:cNvSpPr/>
          <p:nvPr/>
        </p:nvSpPr>
        <p:spPr>
          <a:xfrm>
            <a:off x="635000" y="3777565"/>
            <a:ext cx="7696200" cy="1828800"/>
          </a:xfrm>
          <a:prstGeom prst="mathMultiply">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Multiply 17"/>
          <p:cNvSpPr/>
          <p:nvPr/>
        </p:nvSpPr>
        <p:spPr>
          <a:xfrm>
            <a:off x="666750" y="5215354"/>
            <a:ext cx="7696200" cy="1828800"/>
          </a:xfrm>
          <a:prstGeom prst="mathMultiply">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TextBox 13"/>
          <p:cNvSpPr txBox="1"/>
          <p:nvPr/>
        </p:nvSpPr>
        <p:spPr>
          <a:xfrm>
            <a:off x="1714500" y="2752924"/>
            <a:ext cx="2324100" cy="323165"/>
          </a:xfrm>
          <a:prstGeom prst="rect">
            <a:avLst/>
          </a:prstGeom>
          <a:noFill/>
        </p:spPr>
        <p:txBody>
          <a:bodyPr wrap="square" rtlCol="0">
            <a:spAutoFit/>
          </a:bodyPr>
          <a:lstStyle/>
          <a:p>
            <a:pPr algn="ctr"/>
            <a:r>
              <a:rPr lang="en-US" sz="1500" dirty="0">
                <a:solidFill>
                  <a:schemeClr val="bg1"/>
                </a:solidFill>
                <a:latin typeface="Comic Sans MS" charset="0"/>
                <a:ea typeface="Comic Sans MS" charset="0"/>
                <a:cs typeface="Comic Sans MS" charset="0"/>
              </a:rPr>
              <a:t>countries-sieved</a:t>
            </a:r>
          </a:p>
        </p:txBody>
      </p:sp>
      <p:sp>
        <p:nvSpPr>
          <p:cNvPr id="19" name="TextBox 18"/>
          <p:cNvSpPr txBox="1"/>
          <p:nvPr/>
        </p:nvSpPr>
        <p:spPr>
          <a:xfrm>
            <a:off x="4192536" y="2745889"/>
            <a:ext cx="2324100" cy="292388"/>
          </a:xfrm>
          <a:prstGeom prst="rect">
            <a:avLst/>
          </a:prstGeom>
          <a:noFill/>
        </p:spPr>
        <p:txBody>
          <a:bodyPr wrap="square" rtlCol="0">
            <a:spAutoFit/>
          </a:bodyPr>
          <a:lstStyle/>
          <a:p>
            <a:pPr algn="ctr"/>
            <a:r>
              <a:rPr lang="en-US" sz="1300" dirty="0">
                <a:solidFill>
                  <a:schemeClr val="bg1"/>
                </a:solidFill>
                <a:latin typeface="Comic Sans MS" charset="0"/>
                <a:ea typeface="Comic Sans MS" charset="0"/>
                <a:cs typeface="Comic Sans MS" charset="0"/>
              </a:rPr>
              <a:t>countries-extended</a:t>
            </a:r>
          </a:p>
        </p:txBody>
      </p:sp>
      <p:sp>
        <p:nvSpPr>
          <p:cNvPr id="21" name="TextBox 20"/>
          <p:cNvSpPr txBox="1"/>
          <p:nvPr/>
        </p:nvSpPr>
        <p:spPr>
          <a:xfrm>
            <a:off x="6362700" y="2752924"/>
            <a:ext cx="2324100" cy="323165"/>
          </a:xfrm>
          <a:prstGeom prst="rect">
            <a:avLst/>
          </a:prstGeom>
          <a:noFill/>
        </p:spPr>
        <p:txBody>
          <a:bodyPr wrap="square" rtlCol="0">
            <a:spAutoFit/>
          </a:bodyPr>
          <a:lstStyle/>
          <a:p>
            <a:pPr algn="ctr"/>
            <a:r>
              <a:rPr lang="en-US" sz="1500" dirty="0">
                <a:solidFill>
                  <a:schemeClr val="bg1"/>
                </a:solidFill>
                <a:latin typeface="Comic Sans MS" charset="0"/>
                <a:ea typeface="Comic Sans MS" charset="0"/>
                <a:cs typeface="Comic Sans MS" charset="0"/>
              </a:rPr>
              <a:t>continent</a:t>
            </a:r>
          </a:p>
        </p:txBody>
      </p:sp>
      <p:sp>
        <p:nvSpPr>
          <p:cNvPr id="22" name="TextBox 21"/>
          <p:cNvSpPr txBox="1"/>
          <p:nvPr/>
        </p:nvSpPr>
        <p:spPr>
          <a:xfrm>
            <a:off x="2330450" y="3244165"/>
            <a:ext cx="2324100" cy="323165"/>
          </a:xfrm>
          <a:prstGeom prst="rect">
            <a:avLst/>
          </a:prstGeom>
          <a:noFill/>
        </p:spPr>
        <p:txBody>
          <a:bodyPr wrap="square" rtlCol="0">
            <a:spAutoFit/>
          </a:bodyPr>
          <a:lstStyle/>
          <a:p>
            <a:pPr algn="ctr"/>
            <a:r>
              <a:rPr lang="en-US" sz="1500" dirty="0">
                <a:solidFill>
                  <a:schemeClr val="bg1"/>
                </a:solidFill>
                <a:latin typeface="Comic Sans MS" charset="0"/>
                <a:ea typeface="Comic Sans MS" charset="0"/>
                <a:cs typeface="Comic Sans MS" charset="0"/>
              </a:rPr>
              <a:t>continent == “</a:t>
            </a:r>
            <a:r>
              <a:rPr lang="en-US" sz="1500" dirty="0" err="1">
                <a:solidFill>
                  <a:schemeClr val="bg1"/>
                </a:solidFill>
                <a:latin typeface="Comic Sans MS" charset="0"/>
                <a:ea typeface="Comic Sans MS" charset="0"/>
                <a:cs typeface="Comic Sans MS" charset="0"/>
              </a:rPr>
              <a:t>africa</a:t>
            </a:r>
            <a:r>
              <a:rPr lang="en-US" sz="1500" dirty="0">
                <a:solidFill>
                  <a:schemeClr val="bg1"/>
                </a:solidFill>
                <a:latin typeface="Comic Sans MS" charset="0"/>
                <a:ea typeface="Comic Sans MS" charset="0"/>
                <a:cs typeface="Comic Sans MS" charset="0"/>
              </a:rPr>
              <a:t>”</a:t>
            </a:r>
          </a:p>
        </p:txBody>
      </p:sp>
      <p:sp>
        <p:nvSpPr>
          <p:cNvPr id="4" name="Footer Placeholder 3"/>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08026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500"/>
                                        <p:tgtEl>
                                          <p:spTgt spid="1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fade">
                                      <p:cBhvr>
                                        <p:cTn id="32" dur="500"/>
                                        <p:tgtEl>
                                          <p:spTgt spid="1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500"/>
                                        <p:tgtEl>
                                          <p:spTgt spid="14"/>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fade">
                                      <p:cBhvr>
                                        <p:cTn id="42" dur="500"/>
                                        <p:tgtEl>
                                          <p:spTgt spid="19"/>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fade">
                                      <p:cBhvr>
                                        <p:cTn id="47" dur="500"/>
                                        <p:tgtEl>
                                          <p:spTgt spid="21"/>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22"/>
                                        </p:tgtEl>
                                        <p:attrNameLst>
                                          <p:attrName>style.visibility</p:attrName>
                                        </p:attrNameLst>
                                      </p:cBhvr>
                                      <p:to>
                                        <p:strVal val="visible"/>
                                      </p:to>
                                    </p:set>
                                    <p:animEffect transition="in" filter="fade">
                                      <p:cBhvr>
                                        <p:cTn id="5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5" grpId="0"/>
      <p:bldP spid="16" grpId="0"/>
      <p:bldP spid="27" grpId="0"/>
      <p:bldP spid="17" grpId="0" animBg="1"/>
      <p:bldP spid="18" grpId="0" animBg="1"/>
      <p:bldP spid="14" grpId="0"/>
      <p:bldP spid="19" grpId="0"/>
      <p:bldP spid="21" grpId="0"/>
      <p:bldP spid="22" grpId="0"/>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Final Project</a:t>
            </a:r>
          </a:p>
        </p:txBody>
      </p:sp>
      <p:sp>
        <p:nvSpPr>
          <p:cNvPr id="4" name="Content Placeholder 3"/>
          <p:cNvSpPr>
            <a:spLocks noGrp="1"/>
          </p:cNvSpPr>
          <p:nvPr>
            <p:ph idx="1"/>
          </p:nvPr>
        </p:nvSpPr>
        <p:spPr/>
        <p:txBody>
          <a:bodyPr/>
          <a:lstStyle/>
          <a:p>
            <a:pPr eaLnBrk="1" hangingPunct="1">
              <a:spcAft>
                <a:spcPts val="1800"/>
              </a:spcAft>
              <a:buClr>
                <a:srgbClr val="4C4C4C"/>
              </a:buClr>
            </a:pPr>
            <a:r>
              <a:rPr lang="en-US" altLang="en-US" dirty="0"/>
              <a:t>Open your Final Project Files (code and report)</a:t>
            </a:r>
          </a:p>
          <a:p>
            <a:pPr>
              <a:spcAft>
                <a:spcPts val="2000"/>
              </a:spcAft>
            </a:pPr>
            <a:r>
              <a:rPr lang="en-US" altLang="en-US" dirty="0">
                <a:latin typeface="Helvetica" charset="0"/>
                <a:ea typeface="ＭＳ Ｐゴシック" charset="-128"/>
                <a:cs typeface="Helvetica" charset="0"/>
              </a:rPr>
              <a:t>Finish the remaining question(s)!</a:t>
            </a:r>
          </a:p>
          <a:p>
            <a:pPr>
              <a:spcAft>
                <a:spcPts val="2000"/>
              </a:spcAft>
            </a:pPr>
            <a:r>
              <a:rPr lang="en-US" altLang="en-US" dirty="0">
                <a:latin typeface="Helvetica" charset="0"/>
                <a:ea typeface="ＭＳ Ｐゴシック" charset="-128"/>
                <a:cs typeface="Helvetica" charset="0"/>
              </a:rPr>
              <a:t>Don’t forget to copy/paste any new charts or graphs you create.</a:t>
            </a:r>
          </a:p>
        </p:txBody>
      </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p:cNvSpPr/>
          <p:nvPr/>
        </p:nvSpPr>
        <p:spPr>
          <a:xfrm>
            <a:off x="0" y="0"/>
            <a:ext cx="9144000" cy="685800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1" name="Group 30"/>
          <p:cNvGrpSpPr/>
          <p:nvPr/>
        </p:nvGrpSpPr>
        <p:grpSpPr>
          <a:xfrm>
            <a:off x="0" y="-1"/>
            <a:ext cx="4572000" cy="3429000"/>
            <a:chOff x="0" y="-1"/>
            <a:chExt cx="4572000" cy="3566313"/>
          </a:xfrm>
        </p:grpSpPr>
        <p:sp>
          <p:nvSpPr>
            <p:cNvPr id="21" name="TextBox 20"/>
            <p:cNvSpPr txBox="1"/>
            <p:nvPr/>
          </p:nvSpPr>
          <p:spPr>
            <a:xfrm>
              <a:off x="0" y="-1"/>
              <a:ext cx="4572000" cy="3566313"/>
            </a:xfrm>
            <a:prstGeom prst="rect">
              <a:avLst/>
            </a:prstGeom>
            <a:solidFill>
              <a:schemeClr val="tx1"/>
            </a:solidFill>
            <a:ln>
              <a:solidFill>
                <a:schemeClr val="bg1"/>
              </a:solidFill>
            </a:ln>
          </p:spPr>
          <p:txBody>
            <a:bodyPr wrap="square" rtlCol="0">
              <a:spAutoFit/>
            </a:bodyPr>
            <a:lstStyle/>
            <a:p>
              <a:pPr marL="0" marR="0">
                <a:lnSpc>
                  <a:spcPct val="150000"/>
                </a:lnSpc>
                <a:spcBef>
                  <a:spcPts val="0"/>
                </a:spcBef>
                <a:spcAft>
                  <a:spcPts val="0"/>
                </a:spcAft>
              </a:pPr>
              <a:r>
                <a:rPr lang="en-US" sz="1100" b="1" dirty="0">
                  <a:solidFill>
                    <a:schemeClr val="bg1"/>
                  </a:solidFill>
                  <a:latin typeface="Century Gothic" charset="0"/>
                  <a:ea typeface="Century Gothic" charset="0"/>
                  <a:cs typeface="Century Gothic" charset="0"/>
                </a:rPr>
                <a:t>Algebra</a:t>
              </a:r>
            </a:p>
            <a:p>
              <a:pPr marL="0" marR="0">
                <a:lnSpc>
                  <a:spcPct val="150000"/>
                </a:lnSpc>
                <a:spcBef>
                  <a:spcPts val="0"/>
                </a:spcBef>
                <a:spcAft>
                  <a:spcPts val="0"/>
                </a:spcAft>
              </a:pPr>
              <a:r>
                <a:rPr lang="en-US" sz="1100" dirty="0">
                  <a:solidFill>
                    <a:schemeClr val="bg1"/>
                  </a:solidFill>
                  <a:latin typeface="Century Gothic" charset="0"/>
                  <a:ea typeface="Century Gothic" charset="0"/>
                  <a:cs typeface="Century Gothic" charset="0"/>
                </a:rPr>
                <a:t>Bootstrap:Algebra applies algebraic </a:t>
              </a:r>
            </a:p>
            <a:p>
              <a:pPr marL="0" marR="0">
                <a:lnSpc>
                  <a:spcPct val="150000"/>
                </a:lnSpc>
                <a:spcBef>
                  <a:spcPts val="0"/>
                </a:spcBef>
                <a:spcAft>
                  <a:spcPts val="0"/>
                </a:spcAft>
              </a:pPr>
              <a:r>
                <a:rPr lang="en-US" sz="1100" dirty="0">
                  <a:solidFill>
                    <a:schemeClr val="bg1"/>
                  </a:solidFill>
                  <a:latin typeface="Century Gothic" charset="0"/>
                  <a:ea typeface="Century Gothic" charset="0"/>
                  <a:cs typeface="Century Gothic" charset="0"/>
                </a:rPr>
                <a:t>concepts and rigorous programming </a:t>
              </a:r>
            </a:p>
            <a:p>
              <a:pPr marL="0" marR="0">
                <a:lnSpc>
                  <a:spcPct val="150000"/>
                </a:lnSpc>
                <a:spcBef>
                  <a:spcPts val="0"/>
                </a:spcBef>
                <a:spcAft>
                  <a:spcPts val="0"/>
                </a:spcAft>
              </a:pPr>
              <a:r>
                <a:rPr lang="en-US" sz="1100" dirty="0">
                  <a:solidFill>
                    <a:schemeClr val="bg1"/>
                  </a:solidFill>
                  <a:latin typeface="Century Gothic" charset="0"/>
                  <a:ea typeface="Century Gothic" charset="0"/>
                  <a:cs typeface="Century Gothic" charset="0"/>
                </a:rPr>
                <a:t>principles to creating a simple </a:t>
              </a:r>
            </a:p>
            <a:p>
              <a:pPr marL="0" marR="0">
                <a:lnSpc>
                  <a:spcPct val="150000"/>
                </a:lnSpc>
                <a:spcBef>
                  <a:spcPts val="0"/>
                </a:spcBef>
                <a:spcAft>
                  <a:spcPts val="0"/>
                </a:spcAft>
              </a:pPr>
              <a:r>
                <a:rPr lang="en-US" sz="1100" dirty="0">
                  <a:solidFill>
                    <a:schemeClr val="bg1"/>
                  </a:solidFill>
                  <a:latin typeface="Century Gothic" charset="0"/>
                  <a:ea typeface="Century Gothic" charset="0"/>
                  <a:cs typeface="Century Gothic" charset="0"/>
                </a:rPr>
                <a:t>videogame. Students use order of </a:t>
              </a:r>
            </a:p>
            <a:p>
              <a:pPr marL="0" marR="0">
                <a:lnSpc>
                  <a:spcPct val="150000"/>
                </a:lnSpc>
                <a:spcBef>
                  <a:spcPts val="0"/>
                </a:spcBef>
                <a:spcAft>
                  <a:spcPts val="0"/>
                </a:spcAft>
              </a:pPr>
              <a:r>
                <a:rPr lang="en-US" sz="1100" dirty="0">
                  <a:solidFill>
                    <a:schemeClr val="bg1"/>
                  </a:solidFill>
                  <a:latin typeface="Century Gothic" charset="0"/>
                  <a:ea typeface="Century Gothic" charset="0"/>
                  <a:cs typeface="Century Gothic" charset="0"/>
                </a:rPr>
                <a:t>operations, function composition, the </a:t>
              </a:r>
            </a:p>
            <a:p>
              <a:pPr marL="0" marR="0">
                <a:lnSpc>
                  <a:spcPct val="150000"/>
                </a:lnSpc>
                <a:spcBef>
                  <a:spcPts val="0"/>
                </a:spcBef>
                <a:spcAft>
                  <a:spcPts val="0"/>
                </a:spcAft>
              </a:pPr>
              <a:r>
                <a:rPr lang="en-US" sz="1100" dirty="0">
                  <a:solidFill>
                    <a:schemeClr val="bg1"/>
                  </a:solidFill>
                  <a:latin typeface="Century Gothic" charset="0"/>
                  <a:ea typeface="Century Gothic" charset="0"/>
                  <a:cs typeface="Century Gothic" charset="0"/>
                </a:rPr>
                <a:t>distance formula, coordinates and inequalities in the plane to detect collisions, handle keystrokes, and determine how they move and interact – with each challenge framed as a standard word-problem. The module is aligned to National &amp; State Standards for Mathematics, the CSTA standards and K12CS frameworks, and has been shown to improve students’ performance on standards algebraic tasks*.</a:t>
              </a:r>
            </a:p>
          </p:txBody>
        </p:sp>
        <p:pic>
          <p:nvPicPr>
            <p:cNvPr id="25" name="Picture 24"/>
            <p:cNvPicPr/>
            <p:nvPr/>
          </p:nvPicPr>
          <p:blipFill>
            <a:blip r:embed="rId3" cstate="screen">
              <a:extLst>
                <a:ext uri="{28A0092B-C50C-407E-A947-70E740481C1C}">
                  <a14:useLocalDpi xmlns:a14="http://schemas.microsoft.com/office/drawing/2010/main"/>
                </a:ext>
              </a:extLst>
            </a:blip>
            <a:srcRect/>
            <a:stretch>
              <a:fillRect/>
            </a:stretch>
          </p:blipFill>
          <p:spPr bwMode="auto">
            <a:xfrm>
              <a:off x="3078893" y="76200"/>
              <a:ext cx="1403031" cy="1510431"/>
            </a:xfrm>
            <a:prstGeom prst="rect">
              <a:avLst/>
            </a:prstGeom>
            <a:noFill/>
            <a:ln w="9525">
              <a:noFill/>
              <a:miter lim="800000"/>
              <a:headEnd/>
              <a:tailEnd/>
            </a:ln>
          </p:spPr>
        </p:pic>
      </p:grpSp>
      <p:grpSp>
        <p:nvGrpSpPr>
          <p:cNvPr id="30" name="Group 29"/>
          <p:cNvGrpSpPr/>
          <p:nvPr/>
        </p:nvGrpSpPr>
        <p:grpSpPr>
          <a:xfrm>
            <a:off x="4572000" y="0"/>
            <a:ext cx="4572000" cy="3429000"/>
            <a:chOff x="4572000" y="0"/>
            <a:chExt cx="4572000" cy="3627386"/>
          </a:xfrm>
        </p:grpSpPr>
        <p:sp>
          <p:nvSpPr>
            <p:cNvPr id="22" name="TextBox 21"/>
            <p:cNvSpPr txBox="1"/>
            <p:nvPr/>
          </p:nvSpPr>
          <p:spPr>
            <a:xfrm>
              <a:off x="4572000" y="0"/>
              <a:ext cx="4572000" cy="3627386"/>
            </a:xfrm>
            <a:prstGeom prst="rect">
              <a:avLst/>
            </a:prstGeom>
            <a:solidFill>
              <a:schemeClr val="tx1"/>
            </a:solidFill>
            <a:ln>
              <a:solidFill>
                <a:schemeClr val="bg1"/>
              </a:solidFill>
            </a:ln>
          </p:spPr>
          <p:txBody>
            <a:bodyPr wrap="square" rtlCol="0">
              <a:spAutoFit/>
            </a:bodyPr>
            <a:lstStyle/>
            <a:p>
              <a:pPr>
                <a:lnSpc>
                  <a:spcPct val="150000"/>
                </a:lnSpc>
                <a:spcBef>
                  <a:spcPts val="0"/>
                </a:spcBef>
                <a:spcAft>
                  <a:spcPts val="0"/>
                </a:spcAft>
              </a:pPr>
              <a:r>
                <a:rPr lang="en-US" sz="1100" b="1" dirty="0">
                  <a:solidFill>
                    <a:srgbClr val="000000"/>
                  </a:solidFill>
                  <a:latin typeface="Century Gothic" charset="0"/>
                  <a:ea typeface="Century Gothic" charset="0"/>
                  <a:cs typeface="Century Gothic" charset="0"/>
                </a:rPr>
                <a:t>DataScience</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Which artist do you listen to most? Do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schools in richer areas of your town do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better than those in poorer ones? What’s</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the healthiest cuisine? Our Data Science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module teaches students to view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programs as questions we ask of data. Students form their own questions about the world around them, and learn to analyze data critically and carefully to find answers. Business, science, and history teachers can utilize this module to help students make inferences from data. Math teachers can use this module to introduce statistics in an accessible way. It also works great as a module for AP CS Principles’ unit on data!</a:t>
              </a:r>
            </a:p>
            <a:p>
              <a:pPr>
                <a:lnSpc>
                  <a:spcPct val="150000"/>
                </a:lnSpc>
                <a:spcBef>
                  <a:spcPts val="0"/>
                </a:spcBef>
                <a:spcAft>
                  <a:spcPts val="0"/>
                </a:spcAft>
              </a:pPr>
              <a:endParaRPr lang="en-US" sz="1100" dirty="0">
                <a:latin typeface="Century Gothic" charset="0"/>
                <a:ea typeface="Century Gothic" charset="0"/>
                <a:cs typeface="Century Gothic" charset="0"/>
              </a:endParaRPr>
            </a:p>
          </p:txBody>
        </p:sp>
        <p:pic>
          <p:nvPicPr>
            <p:cNvPr id="26" name="Picture 25"/>
            <p:cNvPicPr/>
            <p:nvPr/>
          </p:nvPicPr>
          <p:blipFill>
            <a:blip r:embed="rId4" cstate="screen">
              <a:extLst>
                <a:ext uri="{28A0092B-C50C-407E-A947-70E740481C1C}">
                  <a14:useLocalDpi xmlns:a14="http://schemas.microsoft.com/office/drawing/2010/main"/>
                </a:ext>
              </a:extLst>
            </a:blip>
            <a:srcRect/>
            <a:stretch>
              <a:fillRect/>
            </a:stretch>
          </p:blipFill>
          <p:spPr bwMode="auto">
            <a:xfrm>
              <a:off x="7736402" y="76200"/>
              <a:ext cx="1331398" cy="1510431"/>
            </a:xfrm>
            <a:prstGeom prst="rect">
              <a:avLst/>
            </a:prstGeom>
            <a:noFill/>
            <a:ln w="9525">
              <a:noFill/>
              <a:miter lim="800000"/>
              <a:headEnd/>
              <a:tailEnd/>
            </a:ln>
          </p:spPr>
        </p:pic>
      </p:grpSp>
      <p:grpSp>
        <p:nvGrpSpPr>
          <p:cNvPr id="29" name="Group 28"/>
          <p:cNvGrpSpPr/>
          <p:nvPr/>
        </p:nvGrpSpPr>
        <p:grpSpPr>
          <a:xfrm>
            <a:off x="4572000" y="3429000"/>
            <a:ext cx="4572000" cy="3429000"/>
            <a:chOff x="4572000" y="3454632"/>
            <a:chExt cx="4572000" cy="3657600"/>
          </a:xfrm>
        </p:grpSpPr>
        <p:sp>
          <p:nvSpPr>
            <p:cNvPr id="24" name="TextBox 23"/>
            <p:cNvSpPr txBox="1"/>
            <p:nvPr/>
          </p:nvSpPr>
          <p:spPr>
            <a:xfrm>
              <a:off x="4572000" y="3454632"/>
              <a:ext cx="4572000" cy="3657600"/>
            </a:xfrm>
            <a:prstGeom prst="rect">
              <a:avLst/>
            </a:prstGeom>
            <a:solidFill>
              <a:schemeClr val="tx1"/>
            </a:solidFill>
            <a:ln>
              <a:solidFill>
                <a:schemeClr val="bg1"/>
              </a:solidFill>
            </a:ln>
          </p:spPr>
          <p:txBody>
            <a:bodyPr wrap="square" rtlCol="0">
              <a:spAutoFit/>
            </a:bodyPr>
            <a:lstStyle/>
            <a:p>
              <a:pPr>
                <a:lnSpc>
                  <a:spcPct val="150000"/>
                </a:lnSpc>
                <a:spcBef>
                  <a:spcPts val="0"/>
                </a:spcBef>
                <a:spcAft>
                  <a:spcPts val="0"/>
                </a:spcAft>
              </a:pPr>
              <a:r>
                <a:rPr lang="en-US" sz="1200" b="1" dirty="0">
                  <a:solidFill>
                    <a:srgbClr val="000000"/>
                  </a:solidFill>
                  <a:latin typeface="Century Gothic" charset="0"/>
                  <a:ea typeface="Century Gothic" charset="0"/>
                  <a:cs typeface="Century Gothic" charset="0"/>
                </a:rPr>
                <a:t>Reactive</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Bootstrap:Reactive goes deeper into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programming, building events and data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structures on top of the foundation laid by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our intro courses and allowing students to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build far more sophisticated programs.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Students learn how the event loop that drives their Bootstrap:Algebra game works, and use it to create animations using simple datatypes. They then learn about data structures, and design a structure for a sophisticated game of their own design. Bootstrap:Reactive is aligned to the CSTA standards and K12CS frameworks.</a:t>
              </a:r>
            </a:p>
            <a:p>
              <a:pPr>
                <a:lnSpc>
                  <a:spcPct val="150000"/>
                </a:lnSpc>
                <a:spcBef>
                  <a:spcPts val="0"/>
                </a:spcBef>
                <a:spcAft>
                  <a:spcPts val="0"/>
                </a:spcAft>
              </a:pPr>
              <a:endParaRPr lang="en-US" sz="1100" dirty="0">
                <a:solidFill>
                  <a:srgbClr val="000000"/>
                </a:solidFill>
                <a:latin typeface="Century Gothic" charset="0"/>
                <a:ea typeface="Century Gothic" charset="0"/>
                <a:cs typeface="Century Gothic" charset="0"/>
              </a:endParaRPr>
            </a:p>
          </p:txBody>
        </p:sp>
        <p:pic>
          <p:nvPicPr>
            <p:cNvPr id="27" name="Picture 26"/>
            <p:cNvPicPr/>
            <p:nvPr/>
          </p:nvPicPr>
          <p:blipFill>
            <a:blip r:embed="rId5" cstate="screen">
              <a:extLst>
                <a:ext uri="{28A0092B-C50C-407E-A947-70E740481C1C}">
                  <a14:useLocalDpi xmlns:a14="http://schemas.microsoft.com/office/drawing/2010/main"/>
                </a:ext>
              </a:extLst>
            </a:blip>
            <a:srcRect/>
            <a:stretch>
              <a:fillRect/>
            </a:stretch>
          </p:blipFill>
          <p:spPr bwMode="auto">
            <a:xfrm>
              <a:off x="7759936" y="3505200"/>
              <a:ext cx="1307864" cy="1482694"/>
            </a:xfrm>
            <a:prstGeom prst="rect">
              <a:avLst/>
            </a:prstGeom>
            <a:noFill/>
            <a:ln w="9525">
              <a:noFill/>
              <a:miter lim="800000"/>
              <a:headEnd/>
              <a:tailEnd/>
            </a:ln>
          </p:spPr>
        </p:pic>
      </p:grpSp>
      <p:grpSp>
        <p:nvGrpSpPr>
          <p:cNvPr id="32" name="Group 31"/>
          <p:cNvGrpSpPr/>
          <p:nvPr/>
        </p:nvGrpSpPr>
        <p:grpSpPr>
          <a:xfrm>
            <a:off x="0" y="3429000"/>
            <a:ext cx="4572000" cy="3429000"/>
            <a:chOff x="0" y="3454632"/>
            <a:chExt cx="4572000" cy="3657600"/>
          </a:xfrm>
        </p:grpSpPr>
        <p:sp>
          <p:nvSpPr>
            <p:cNvPr id="23" name="TextBox 22"/>
            <p:cNvSpPr txBox="1"/>
            <p:nvPr/>
          </p:nvSpPr>
          <p:spPr>
            <a:xfrm>
              <a:off x="0" y="3454632"/>
              <a:ext cx="4572000" cy="3657600"/>
            </a:xfrm>
            <a:prstGeom prst="rect">
              <a:avLst/>
            </a:prstGeom>
            <a:solidFill>
              <a:schemeClr val="tx1"/>
            </a:solidFill>
            <a:ln>
              <a:solidFill>
                <a:schemeClr val="bg1"/>
              </a:solidFill>
            </a:ln>
          </p:spPr>
          <p:txBody>
            <a:bodyPr wrap="square" rtlCol="0">
              <a:spAutoFit/>
            </a:bodyPr>
            <a:lstStyle/>
            <a:p>
              <a:pPr marL="0" marR="0">
                <a:lnSpc>
                  <a:spcPct val="150000"/>
                </a:lnSpc>
                <a:spcBef>
                  <a:spcPts val="0"/>
                </a:spcBef>
                <a:spcAft>
                  <a:spcPts val="0"/>
                </a:spcAft>
              </a:pPr>
              <a:r>
                <a:rPr lang="en-US" sz="1200" b="1" dirty="0">
                  <a:solidFill>
                    <a:srgbClr val="000000"/>
                  </a:solidFill>
                  <a:latin typeface="Century Gothic" charset="0"/>
                  <a:ea typeface="Century Gothic" charset="0"/>
                  <a:cs typeface="Century Gothic" charset="0"/>
                </a:rPr>
                <a:t>Physics</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This module is developed in partnership </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with the American Association of Physics </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Teachers &amp; American Modeling Teachers </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Association. It helps students understand</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 dynamics concepts by using </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programming to build models of the </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physical world. The module is targeted at ninth grade, a year in which every student is expected to take science. The module is aligned to the Physics First movement, allowing teachers to present computational modeling as a basic tool to students preparing to study science more broadly.</a:t>
              </a:r>
            </a:p>
            <a:p>
              <a:pPr marL="0" marR="0">
                <a:lnSpc>
                  <a:spcPct val="150000"/>
                </a:lnSpc>
                <a:spcBef>
                  <a:spcPts val="0"/>
                </a:spcBef>
                <a:spcAft>
                  <a:spcPts val="0"/>
                </a:spcAft>
              </a:pPr>
              <a:endParaRPr lang="en-US" sz="1100" dirty="0">
                <a:solidFill>
                  <a:srgbClr val="000000"/>
                </a:solidFill>
                <a:latin typeface="Century Gothic" charset="0"/>
                <a:ea typeface="Century Gothic" charset="0"/>
                <a:cs typeface="Century Gothic" charset="0"/>
              </a:endParaRPr>
            </a:p>
          </p:txBody>
        </p:sp>
        <p:pic>
          <p:nvPicPr>
            <p:cNvPr id="28" name="Picture 27"/>
            <p:cNvPicPr/>
            <p:nvPr/>
          </p:nvPicPr>
          <p:blipFill rotWithShape="1">
            <a:blip r:embed="rId6" cstate="screen">
              <a:extLst>
                <a:ext uri="{28A0092B-C50C-407E-A947-70E740481C1C}">
                  <a14:useLocalDpi xmlns:a14="http://schemas.microsoft.com/office/drawing/2010/main"/>
                </a:ext>
              </a:extLst>
            </a:blip>
            <a:srcRect/>
            <a:stretch/>
          </p:blipFill>
          <p:spPr bwMode="auto">
            <a:xfrm>
              <a:off x="3078893" y="3505200"/>
              <a:ext cx="1403031" cy="1702912"/>
            </a:xfrm>
            <a:prstGeom prst="rect">
              <a:avLst/>
            </a:prstGeom>
            <a:ln>
              <a:noFill/>
            </a:ln>
            <a:extLst>
              <a:ext uri="{53640926-AAD7-44d8-BBD7-CCE9431645EC}">
                <a14:shadowObscured xmlns:wpc="http://schemas.microsoft.com/office/word/2010/wordprocessingCanvas" xmlns:mo="http://schemas.microsoft.com/office/mac/office/2008/main" xmlns:mc="http://schemas.openxmlformats.org/markup-compatibility/2006" xmlns:mv="urn:schemas-microsoft-com:mac:vml" xmlns:m="http://schemas.openxmlformats.org/officeDocument/2006/math" xmlns:wp14="http://schemas.microsoft.com/office/word/2010/wordprocessingDrawing" xmlns:wp="http://schemas.openxmlformats.org/drawingml/2006/wordprocessingDrawing" xmlns:w14="http://schemas.microsoft.com/office/word/2010/wordml" xmlns:w15="http://schemas.microsoft.com/office/word/2012/wordml" xmlns:wpg="http://schemas.microsoft.com/office/word/2010/wordprocessingGroup" xmlns:wpi="http://schemas.microsoft.com/office/word/2010/wordprocessingInk" xmlns:wne="http://schemas.microsoft.com/office/word/2006/wordml" xmlns:wps="http://schemas.microsoft.com/office/word/2010/wordprocessingShape" xmlns:pic="http://schemas.openxmlformats.org/drawingml/2006/picture" xmlns:a14="http://schemas.microsoft.com/office/drawing/2010/main" xmlns:w="http://schemas.openxmlformats.org/wordprocessingml/2006/main" xmlns:w10="urn:schemas-microsoft-com:office:word" xmlns:v="urn:schemas-microsoft-com:vml" xmlns:o="urn:schemas-microsoft-com:office:office" xmlns="" xmlns:lc="http://schemas.openxmlformats.org/drawingml/2006/lockedCanvas"/>
              </a:ext>
            </a:extLst>
          </p:spPr>
        </p:pic>
      </p:gr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978878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500"/>
                                        <p:tgtEl>
                                          <p:spTgt spid="2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0"/>
                                        </p:tgtEl>
                                        <p:attrNameLst>
                                          <p:attrName>style.visibility</p:attrName>
                                        </p:attrNameLst>
                                      </p:cBhvr>
                                      <p:to>
                                        <p:strVal val="visible"/>
                                      </p:to>
                                    </p:set>
                                    <p:animEffect transition="in" filter="fade">
                                      <p:cBhvr>
                                        <p:cTn id="1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Connect with Us!</a:t>
            </a:r>
          </a:p>
        </p:txBody>
      </p:sp>
      <p:pic>
        <p:nvPicPr>
          <p:cNvPr id="107523" name="Picture 1"/>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1984375" y="2205038"/>
            <a:ext cx="52070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7524" name="Picture 4"/>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1984375" y="2998788"/>
            <a:ext cx="52070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7525" name="TextBox 5"/>
          <p:cNvSpPr txBox="1">
            <a:spLocks noChangeArrowheads="1"/>
          </p:cNvSpPr>
          <p:nvPr/>
        </p:nvSpPr>
        <p:spPr bwMode="auto">
          <a:xfrm>
            <a:off x="2535238" y="2251075"/>
            <a:ext cx="25558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Arial" charset="0"/>
              </a:rPr>
              <a:t> / BootstrapWorld</a:t>
            </a:r>
          </a:p>
        </p:txBody>
      </p:sp>
      <p:sp>
        <p:nvSpPr>
          <p:cNvPr id="107526" name="TextBox 9"/>
          <p:cNvSpPr txBox="1">
            <a:spLocks noChangeArrowheads="1"/>
          </p:cNvSpPr>
          <p:nvPr/>
        </p:nvSpPr>
        <p:spPr bwMode="auto">
          <a:xfrm>
            <a:off x="2568575" y="3019425"/>
            <a:ext cx="26130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Arial" charset="0"/>
              </a:rPr>
              <a:t>@BootstrapWorld</a:t>
            </a:r>
          </a:p>
        </p:txBody>
      </p:sp>
      <p:sp>
        <p:nvSpPr>
          <p:cNvPr id="107527" name="TextBox 8"/>
          <p:cNvSpPr txBox="1">
            <a:spLocks noChangeArrowheads="1"/>
          </p:cNvSpPr>
          <p:nvPr/>
        </p:nvSpPr>
        <p:spPr bwMode="auto">
          <a:xfrm>
            <a:off x="2667000" y="3733800"/>
            <a:ext cx="29400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Arial" charset="0"/>
              </a:rPr>
              <a:t>bit.ly/BootstrapHelp</a:t>
            </a:r>
          </a:p>
        </p:txBody>
      </p:sp>
      <p:sp>
        <p:nvSpPr>
          <p:cNvPr id="107528" name="TextBox 1"/>
          <p:cNvSpPr txBox="1">
            <a:spLocks noChangeArrowheads="1"/>
          </p:cNvSpPr>
          <p:nvPr/>
        </p:nvSpPr>
        <p:spPr bwMode="auto">
          <a:xfrm>
            <a:off x="838200" y="3733800"/>
            <a:ext cx="17907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b="1">
                <a:solidFill>
                  <a:srgbClr val="92D050"/>
                </a:solidFill>
                <a:latin typeface="Arial" charset="0"/>
              </a:rPr>
              <a:t>Questions:</a:t>
            </a:r>
          </a:p>
        </p:txBody>
      </p:sp>
      <p:sp>
        <p:nvSpPr>
          <p:cNvPr id="10" name="TextBox 9"/>
          <p:cNvSpPr txBox="1">
            <a:spLocks noChangeArrowheads="1"/>
          </p:cNvSpPr>
          <p:nvPr/>
        </p:nvSpPr>
        <p:spPr bwMode="auto">
          <a:xfrm>
            <a:off x="3548379" y="4663430"/>
            <a:ext cx="219964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b="1" i="1" dirty="0">
                <a:solidFill>
                  <a:srgbClr val="92D050"/>
                </a:solidFill>
                <a:latin typeface="Arial" charset="0"/>
              </a:rPr>
              <a:t>Grab a photo!</a:t>
            </a:r>
          </a:p>
        </p:txBody>
      </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34464148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28600" y="5791200"/>
            <a:ext cx="8686800" cy="880025"/>
          </a:xfrm>
        </p:spPr>
        <p:txBody>
          <a:bodyPr/>
          <a:lstStyle/>
          <a:p>
            <a:pPr>
              <a:defRPr/>
            </a:pPr>
            <a:r>
              <a:rPr lang="en-US" sz="4800" dirty="0"/>
              <a:t>We’d like your feedback!</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Goals for this Workshop</a:t>
            </a:r>
          </a:p>
        </p:txBody>
      </p:sp>
      <p:sp>
        <p:nvSpPr>
          <p:cNvPr id="18434" name="Content Placeholder 2"/>
          <p:cNvSpPr>
            <a:spLocks noGrp="1"/>
          </p:cNvSpPr>
          <p:nvPr>
            <p:ph idx="1"/>
          </p:nvPr>
        </p:nvSpPr>
        <p:spPr/>
        <p:txBody>
          <a:bodyPr/>
          <a:lstStyle/>
          <a:p>
            <a:pPr>
              <a:lnSpc>
                <a:spcPct val="150000"/>
              </a:lnSpc>
            </a:pPr>
            <a:r>
              <a:rPr lang="en-US" altLang="en-US" dirty="0">
                <a:ea typeface="ＭＳ Ｐゴシック" charset="-128"/>
                <a:cs typeface="Helvetica" charset="0"/>
              </a:rPr>
              <a:t>Understand what “Data Science” is, why it matters</a:t>
            </a:r>
          </a:p>
          <a:p>
            <a:pPr>
              <a:lnSpc>
                <a:spcPct val="150000"/>
              </a:lnSpc>
            </a:pPr>
            <a:r>
              <a:rPr lang="en-US" altLang="en-US" dirty="0">
                <a:ea typeface="ＭＳ Ｐゴシック" charset="-128"/>
                <a:cs typeface="Helvetica" charset="0"/>
              </a:rPr>
              <a:t>Get comfortable with programming in </a:t>
            </a:r>
            <a:r>
              <a:rPr lang="en-US" altLang="en-US" dirty="0" err="1">
                <a:ea typeface="ＭＳ Ｐゴシック" charset="-128"/>
                <a:cs typeface="Helvetica" charset="0"/>
              </a:rPr>
              <a:t>Pyret</a:t>
            </a:r>
            <a:endParaRPr lang="en-US" altLang="en-US" dirty="0">
              <a:ea typeface="ＭＳ Ｐゴシック" charset="-128"/>
              <a:cs typeface="Helvetica" charset="0"/>
            </a:endParaRPr>
          </a:p>
          <a:p>
            <a:pPr>
              <a:lnSpc>
                <a:spcPct val="150000"/>
              </a:lnSpc>
            </a:pPr>
            <a:r>
              <a:rPr lang="en-US" altLang="en-US" dirty="0">
                <a:ea typeface="ＭＳ Ｐゴシック" charset="-128"/>
                <a:cs typeface="Helvetica" charset="0"/>
              </a:rPr>
              <a:t>Work through the entire curriculum</a:t>
            </a:r>
          </a:p>
          <a:p>
            <a:pPr>
              <a:lnSpc>
                <a:spcPct val="150000"/>
              </a:lnSpc>
            </a:pPr>
            <a:r>
              <a:rPr lang="en-US" altLang="en-US" dirty="0">
                <a:ea typeface="ＭＳ Ｐゴシック" charset="-128"/>
                <a:cs typeface="Helvetica" charset="0"/>
              </a:rPr>
              <a:t>Discuss pedagogy</a:t>
            </a:r>
          </a:p>
          <a:p>
            <a:pPr>
              <a:lnSpc>
                <a:spcPct val="150000"/>
              </a:lnSpc>
            </a:pPr>
            <a:r>
              <a:rPr lang="en-US" altLang="en-US" i="1" dirty="0">
                <a:ea typeface="ＭＳ Ｐゴシック" charset="-128"/>
                <a:cs typeface="Helvetica" charset="0"/>
              </a:rPr>
              <a:t>Get your feedback</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434">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434">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434">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43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43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4"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Bootstrap Materials</a:t>
            </a:r>
            <a:endParaRPr lang="en-US" cap="small" dirty="0"/>
          </a:p>
        </p:txBody>
      </p:sp>
      <p:sp>
        <p:nvSpPr>
          <p:cNvPr id="3" name="Vertical Text Placeholder 2"/>
          <p:cNvSpPr>
            <a:spLocks noGrp="1"/>
          </p:cNvSpPr>
          <p:nvPr>
            <p:ph idx="1"/>
          </p:nvPr>
        </p:nvSpPr>
        <p:spPr/>
        <p:txBody>
          <a:bodyPr/>
          <a:lstStyle/>
          <a:p>
            <a:pPr eaLnBrk="1" hangingPunct="1">
              <a:spcAft>
                <a:spcPts val="2400"/>
              </a:spcAft>
            </a:pPr>
            <a:r>
              <a:rPr lang="en-US" altLang="en-US" b="1" dirty="0">
                <a:ea typeface="ＭＳ Ｐゴシック" charset="-128"/>
                <a:cs typeface="Helvetica" charset="0"/>
              </a:rPr>
              <a:t>Software</a:t>
            </a:r>
            <a:r>
              <a:rPr lang="en-US" altLang="en-US" dirty="0">
                <a:ea typeface="ＭＳ Ｐゴシック" charset="-128"/>
                <a:cs typeface="Helvetica" charset="0"/>
              </a:rPr>
              <a:t>: In the cloud, or on your machine.</a:t>
            </a:r>
          </a:p>
          <a:p>
            <a:pPr eaLnBrk="1" hangingPunct="1">
              <a:spcAft>
                <a:spcPts val="2400"/>
              </a:spcAft>
            </a:pPr>
            <a:r>
              <a:rPr lang="en-US" altLang="en-US" b="1" dirty="0">
                <a:ea typeface="ＭＳ Ｐゴシック" charset="-128"/>
                <a:cs typeface="Helvetica" charset="0"/>
              </a:rPr>
              <a:t>Lesson Plans</a:t>
            </a:r>
            <a:r>
              <a:rPr lang="en-US" altLang="en-US" dirty="0">
                <a:ea typeface="ＭＳ Ｐゴシック" charset="-128"/>
                <a:cs typeface="Helvetica" charset="0"/>
              </a:rPr>
              <a:t>: Detailed[*] curricula, student handouts, integrated workbooks, and supplemental activities.</a:t>
            </a:r>
            <a:endParaRPr lang="en-US" altLang="en-US" u="sng" dirty="0">
              <a:ea typeface="ＭＳ Ｐゴシック" charset="-128"/>
              <a:cs typeface="Helvetica" charset="0"/>
            </a:endParaRPr>
          </a:p>
          <a:p>
            <a:pPr eaLnBrk="1" hangingPunct="1">
              <a:spcAft>
                <a:spcPts val="2400"/>
              </a:spcAft>
            </a:pPr>
            <a:r>
              <a:rPr lang="en-US" altLang="en-US" b="1" dirty="0">
                <a:ea typeface="ＭＳ Ｐゴシック" charset="-128"/>
                <a:cs typeface="Helvetica" charset="0"/>
              </a:rPr>
              <a:t>Standards</a:t>
            </a:r>
            <a:r>
              <a:rPr lang="en-US" altLang="en-US" dirty="0">
                <a:ea typeface="ＭＳ Ｐゴシック" charset="-128"/>
                <a:cs typeface="Helvetica" charset="0"/>
              </a:rPr>
              <a:t>: All lessons are aligned to National and State Standards. (e.g. </a:t>
            </a:r>
            <a:r>
              <a:rPr lang="mr-IN" altLang="en-US" dirty="0">
                <a:ea typeface="ＭＳ Ｐゴシック" charset="-128"/>
                <a:cs typeface="Helvetica" charset="0"/>
              </a:rPr>
              <a:t>–</a:t>
            </a:r>
            <a:r>
              <a:rPr lang="en-US" altLang="en-US" dirty="0">
                <a:ea typeface="ＭＳ Ｐゴシック" charset="-128"/>
                <a:cs typeface="Helvetica" charset="0"/>
              </a:rPr>
              <a:t> Common Core statistics)</a:t>
            </a:r>
          </a:p>
          <a:p>
            <a:pPr eaLnBrk="1" hangingPunct="1">
              <a:spcAft>
                <a:spcPts val="2400"/>
              </a:spcAft>
            </a:pPr>
            <a:r>
              <a:rPr lang="en-US" altLang="en-US" b="1" dirty="0">
                <a:ea typeface="ＭＳ Ｐゴシック" charset="-128"/>
                <a:cs typeface="Helvetica" charset="0"/>
              </a:rPr>
              <a:t>Language</a:t>
            </a:r>
            <a:r>
              <a:rPr lang="en-US" altLang="en-US" dirty="0">
                <a:ea typeface="ＭＳ Ｐゴシック" charset="-128"/>
                <a:cs typeface="Helvetica" charset="0"/>
              </a:rPr>
              <a:t>: Algebraic semantics, integrated tables, integrated graphing and plotting</a:t>
            </a:r>
          </a:p>
        </p:txBody>
      </p:sp>
      <p:sp>
        <p:nvSpPr>
          <p:cNvPr id="4" name="Footer Placeholder 3"/>
          <p:cNvSpPr>
            <a:spLocks noGrp="1"/>
          </p:cNvSpPr>
          <p:nvPr>
            <p:ph type="ftr" sz="quarter" idx="11"/>
          </p:nvPr>
        </p:nvSpPr>
        <p:spPr/>
        <p:txBody>
          <a:bodyPr/>
          <a:lstStyle/>
          <a:p>
            <a:pPr>
              <a:defRPr/>
            </a:pPr>
            <a:r>
              <a:rPr lang="en-US"/>
              <a:t>www.BootstrapWorld.org     |    #BootstrapCS</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defRPr/>
            </a:pPr>
            <a:r>
              <a:rPr lang="en-US" dirty="0"/>
              <a:t>10,000 Foot View</a:t>
            </a:r>
          </a:p>
        </p:txBody>
      </p:sp>
      <p:sp>
        <p:nvSpPr>
          <p:cNvPr id="3" name="Content Placeholder 2"/>
          <p:cNvSpPr>
            <a:spLocks noGrp="1"/>
          </p:cNvSpPr>
          <p:nvPr>
            <p:ph idx="1"/>
          </p:nvPr>
        </p:nvSpPr>
        <p:spPr/>
        <p:txBody>
          <a:bodyPr/>
          <a:lstStyle/>
          <a:p>
            <a:pPr eaLnBrk="1" hangingPunct="1"/>
            <a:r>
              <a:rPr lang="en-US" altLang="en-US" sz="2400" dirty="0">
                <a:latin typeface="Helvetica" charset="0"/>
                <a:ea typeface="ＭＳ Ｐゴシック" charset="-128"/>
                <a:cs typeface="Helvetica" charset="0"/>
              </a:rPr>
              <a:t>What Questions Matter to You?</a:t>
            </a:r>
          </a:p>
          <a:p>
            <a:pPr eaLnBrk="1" hangingPunct="1"/>
            <a:r>
              <a:rPr lang="en-US" altLang="en-US" sz="2400" dirty="0">
                <a:latin typeface="Helvetica" charset="0"/>
                <a:ea typeface="ＭＳ Ｐゴシック" charset="-128"/>
                <a:cs typeface="Helvetica" charset="0"/>
              </a:rPr>
              <a:t>Introduction to </a:t>
            </a:r>
            <a:r>
              <a:rPr lang="en-US" altLang="en-US" sz="2400" dirty="0" err="1">
                <a:latin typeface="Helvetica" charset="0"/>
                <a:ea typeface="ＭＳ Ｐゴシック" charset="-128"/>
                <a:cs typeface="Helvetica" charset="0"/>
              </a:rPr>
              <a:t>Pyret</a:t>
            </a:r>
            <a:r>
              <a:rPr lang="en-US" altLang="en-US" sz="2400" dirty="0">
                <a:latin typeface="Helvetica" charset="0"/>
                <a:ea typeface="ＭＳ Ｐゴシック" charset="-128"/>
                <a:cs typeface="Helvetica" charset="0"/>
              </a:rPr>
              <a:t>, plotting and tables</a:t>
            </a:r>
          </a:p>
        </p:txBody>
      </p:sp>
      <p:pic>
        <p:nvPicPr>
          <p:cNvPr id="2" name="Picture 1"/>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2112244" y="2514600"/>
            <a:ext cx="3752649" cy="3684131"/>
          </a:xfrm>
          <a:prstGeom prst="rect">
            <a:avLst/>
          </a:prstGeom>
        </p:spPr>
      </p:pic>
      <p:grpSp>
        <p:nvGrpSpPr>
          <p:cNvPr id="7" name="Group 6"/>
          <p:cNvGrpSpPr/>
          <p:nvPr/>
        </p:nvGrpSpPr>
        <p:grpSpPr>
          <a:xfrm>
            <a:off x="1242652" y="2450062"/>
            <a:ext cx="6811096" cy="3762501"/>
            <a:chOff x="381000" y="2038350"/>
            <a:chExt cx="8029581" cy="4435602"/>
          </a:xfrm>
          <a:solidFill>
            <a:schemeClr val="tx1"/>
          </a:solidFill>
        </p:grpSpPr>
        <p:pic>
          <p:nvPicPr>
            <p:cNvPr id="5" name="Picture 4"/>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381000" y="2038350"/>
              <a:ext cx="4114800" cy="4388815"/>
            </a:xfrm>
            <a:prstGeom prst="rect">
              <a:avLst/>
            </a:prstGeom>
            <a:grpFill/>
          </p:spPr>
        </p:pic>
        <p:pic>
          <p:nvPicPr>
            <p:cNvPr id="6" name="Picture 5"/>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4495800" y="2038350"/>
              <a:ext cx="3914781" cy="4435602"/>
            </a:xfrm>
            <a:prstGeom prst="rect">
              <a:avLst/>
            </a:prstGeom>
            <a:grpFill/>
          </p:spPr>
        </p:pic>
      </p:grpSp>
      <p:sp>
        <p:nvSpPr>
          <p:cNvPr id="8" name="Footer Placeholder 7"/>
          <p:cNvSpPr>
            <a:spLocks noGrp="1"/>
          </p:cNvSpPr>
          <p:nvPr>
            <p:ph type="ftr" sz="quarter" idx="11"/>
          </p:nvPr>
        </p:nvSpPr>
        <p:spPr/>
        <p:txBody>
          <a:bodyPr/>
          <a:lstStyle/>
          <a:p>
            <a:pPr>
              <a:defRPr/>
            </a:pPr>
            <a:r>
              <a:rPr lang="en-US"/>
              <a:t>www.BootstrapWorld.org     |    #BootstrapCS</a:t>
            </a:r>
            <a:endParaRPr lang="en-US" dirty="0"/>
          </a:p>
        </p:txBody>
      </p:sp>
    </p:spTree>
    <p:custDataLst>
      <p:tags r:id="rId1"/>
    </p:custDataLst>
  </p:cSld>
  <p:clrMapOvr>
    <a:masterClrMapping/>
  </p:clrMapOvr>
  <p:transition spd="slow" advTm="8099"/>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2"/>
                                        </p:tgtEl>
                                      </p:cBhvr>
                                    </p:animEffect>
                                    <p:set>
                                      <p:cBhvr>
                                        <p:cTn id="22" dur="1" fill="hold">
                                          <p:stCondLst>
                                            <p:cond delay="499"/>
                                          </p:stCondLst>
                                        </p:cTn>
                                        <p:tgtEl>
                                          <p:spTgt spid="2"/>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defRPr/>
            </a:pPr>
            <a:r>
              <a:rPr lang="en-US" dirty="0"/>
              <a:t>10,000 Foot View</a:t>
            </a:r>
          </a:p>
        </p:txBody>
      </p:sp>
      <p:sp>
        <p:nvSpPr>
          <p:cNvPr id="10" name="Content Placeholder 2"/>
          <p:cNvSpPr>
            <a:spLocks noGrp="1"/>
          </p:cNvSpPr>
          <p:nvPr>
            <p:ph idx="1"/>
          </p:nvPr>
        </p:nvSpPr>
        <p:spPr>
          <a:xfrm>
            <a:off x="304800" y="1554163"/>
            <a:ext cx="8686800" cy="4525962"/>
          </a:xfrm>
        </p:spPr>
        <p:txBody>
          <a:bodyPr/>
          <a:lstStyle/>
          <a:p>
            <a:pPr eaLnBrk="1" hangingPunct="1"/>
            <a:r>
              <a:rPr lang="en-US" altLang="en-US" sz="2400" dirty="0">
                <a:latin typeface="Helvetica" charset="0"/>
                <a:ea typeface="ＭＳ Ｐゴシック" charset="-128"/>
                <a:cs typeface="Helvetica" charset="0"/>
              </a:rPr>
              <a:t>What Questions Matter to You?</a:t>
            </a:r>
          </a:p>
          <a:p>
            <a:pPr eaLnBrk="1" hangingPunct="1"/>
            <a:r>
              <a:rPr lang="en-US" altLang="en-US" sz="2400" dirty="0">
                <a:latin typeface="Helvetica" charset="0"/>
                <a:ea typeface="ＭＳ Ｐゴシック" charset="-128"/>
                <a:cs typeface="Helvetica" charset="0"/>
              </a:rPr>
              <a:t>Introduction to </a:t>
            </a:r>
            <a:r>
              <a:rPr lang="en-US" altLang="en-US" sz="2400" dirty="0" err="1">
                <a:latin typeface="Helvetica" charset="0"/>
                <a:ea typeface="ＭＳ Ｐゴシック" charset="-128"/>
                <a:cs typeface="Helvetica" charset="0"/>
              </a:rPr>
              <a:t>Pyret</a:t>
            </a:r>
            <a:r>
              <a:rPr lang="en-US" altLang="en-US" sz="2400" dirty="0">
                <a:latin typeface="Helvetica" charset="0"/>
                <a:ea typeface="ＭＳ Ｐゴシック" charset="-128"/>
                <a:cs typeface="Helvetica" charset="0"/>
              </a:rPr>
              <a:t>, plotting and tables</a:t>
            </a:r>
          </a:p>
          <a:p>
            <a:pPr eaLnBrk="1" hangingPunct="1"/>
            <a:r>
              <a:rPr lang="en-US" altLang="en-US" sz="2400" dirty="0">
                <a:latin typeface="Helvetica" charset="0"/>
                <a:ea typeface="ＭＳ Ｐゴシック" charset="-128"/>
                <a:cs typeface="Helvetica" charset="0"/>
              </a:rPr>
              <a:t>Measures of Center</a:t>
            </a:r>
          </a:p>
          <a:p>
            <a:pPr eaLnBrk="1" hangingPunct="1"/>
            <a:r>
              <a:rPr lang="en-US" altLang="en-US" sz="2400" dirty="0">
                <a:latin typeface="Helvetica" charset="0"/>
                <a:ea typeface="ＭＳ Ｐゴシック" charset="-128"/>
                <a:cs typeface="Helvetica" charset="0"/>
              </a:rPr>
              <a:t>Bar and Pie Charts</a:t>
            </a:r>
          </a:p>
        </p:txBody>
      </p:sp>
      <p:grpSp>
        <p:nvGrpSpPr>
          <p:cNvPr id="3" name="Group 2"/>
          <p:cNvGrpSpPr/>
          <p:nvPr/>
        </p:nvGrpSpPr>
        <p:grpSpPr>
          <a:xfrm>
            <a:off x="774090" y="3902661"/>
            <a:ext cx="7572436" cy="2374313"/>
            <a:chOff x="5715000" y="3821433"/>
            <a:chExt cx="8289702" cy="2599210"/>
          </a:xfrm>
        </p:grpSpPr>
        <p:pic>
          <p:nvPicPr>
            <p:cNvPr id="6" name="Picture 5"/>
            <p:cNvPicPr>
              <a:picLocks noChangeAspect="1"/>
            </p:cNvPicPr>
            <p:nvPr/>
          </p:nvPicPr>
          <p:blipFill>
            <a:blip r:embed="rId4"/>
            <a:stretch>
              <a:fillRect/>
            </a:stretch>
          </p:blipFill>
          <p:spPr>
            <a:xfrm>
              <a:off x="5715000" y="3848997"/>
              <a:ext cx="3049121" cy="2571646"/>
            </a:xfrm>
            <a:prstGeom prst="rect">
              <a:avLst/>
            </a:prstGeom>
          </p:spPr>
        </p:pic>
        <p:pic>
          <p:nvPicPr>
            <p:cNvPr id="11" name="Picture 10"/>
            <p:cNvPicPr>
              <a:picLocks noChangeAspect="1"/>
            </p:cNvPicPr>
            <p:nvPr/>
          </p:nvPicPr>
          <p:blipFill>
            <a:blip r:embed="rId5"/>
            <a:stretch>
              <a:fillRect/>
            </a:stretch>
          </p:blipFill>
          <p:spPr>
            <a:xfrm>
              <a:off x="10456574" y="3821433"/>
              <a:ext cx="3548128" cy="2599210"/>
            </a:xfrm>
            <a:prstGeom prst="rect">
              <a:avLst/>
            </a:prstGeom>
          </p:spPr>
        </p:pic>
      </p:gr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custDataLst>
      <p:tags r:id="rId1"/>
    </p:custDataLst>
  </p:cSld>
  <p:clrMapOvr>
    <a:masterClrMapping/>
  </p:clrMapOvr>
  <p:transition spd="med" advTm="8099">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xEl>
                                              <p:pRg st="3" end="3"/>
                                            </p:txEl>
                                          </p:spTgt>
                                        </p:tgtEl>
                                        <p:attrNameLst>
                                          <p:attrName>style.visibility</p:attrName>
                                        </p:attrNameLst>
                                      </p:cBhvr>
                                      <p:to>
                                        <p:strVal val="visible"/>
                                      </p:to>
                                    </p:set>
                                    <p:animEffect transition="in" filter="fade">
                                      <p:cBhvr>
                                        <p:cTn id="7" dur="500"/>
                                        <p:tgtEl>
                                          <p:spTgt spid="10">
                                            <p:txEl>
                                              <p:pRg st="3" end="3"/>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defRPr/>
            </a:pPr>
            <a:r>
              <a:rPr lang="en-US" dirty="0"/>
              <a:t>10,000 Foot View</a:t>
            </a:r>
          </a:p>
        </p:txBody>
      </p:sp>
      <p:sp>
        <p:nvSpPr>
          <p:cNvPr id="13" name="Content Placeholder 2"/>
          <p:cNvSpPr>
            <a:spLocks noGrp="1"/>
          </p:cNvSpPr>
          <p:nvPr>
            <p:ph idx="1"/>
          </p:nvPr>
        </p:nvSpPr>
        <p:spPr>
          <a:xfrm>
            <a:off x="304800" y="1554163"/>
            <a:ext cx="8686800" cy="4525962"/>
          </a:xfrm>
        </p:spPr>
        <p:txBody>
          <a:bodyPr/>
          <a:lstStyle/>
          <a:p>
            <a:pPr eaLnBrk="1" hangingPunct="1"/>
            <a:r>
              <a:rPr lang="en-US" altLang="en-US" sz="2400" dirty="0">
                <a:latin typeface="Helvetica" charset="0"/>
                <a:ea typeface="ＭＳ Ｐゴシック" charset="-128"/>
                <a:cs typeface="Helvetica" charset="0"/>
              </a:rPr>
              <a:t>What Questions Matter to You?</a:t>
            </a:r>
          </a:p>
          <a:p>
            <a:pPr eaLnBrk="1" hangingPunct="1"/>
            <a:r>
              <a:rPr lang="en-US" altLang="en-US" sz="2400" dirty="0">
                <a:latin typeface="Helvetica" charset="0"/>
                <a:ea typeface="ＭＳ Ｐゴシック" charset="-128"/>
                <a:cs typeface="Helvetica" charset="0"/>
              </a:rPr>
              <a:t>Introduction to </a:t>
            </a:r>
            <a:r>
              <a:rPr lang="en-US" altLang="en-US" sz="2400" dirty="0" err="1">
                <a:latin typeface="Helvetica" charset="0"/>
                <a:ea typeface="ＭＳ Ｐゴシック" charset="-128"/>
                <a:cs typeface="Helvetica" charset="0"/>
              </a:rPr>
              <a:t>Pyret</a:t>
            </a:r>
            <a:r>
              <a:rPr lang="en-US" altLang="en-US" sz="2400" dirty="0">
                <a:latin typeface="Helvetica" charset="0"/>
                <a:ea typeface="ＭＳ Ｐゴシック" charset="-128"/>
                <a:cs typeface="Helvetica" charset="0"/>
              </a:rPr>
              <a:t>, plotting and tables</a:t>
            </a:r>
          </a:p>
          <a:p>
            <a:pPr eaLnBrk="1" hangingPunct="1"/>
            <a:r>
              <a:rPr lang="en-US" altLang="en-US" sz="2400" dirty="0">
                <a:latin typeface="Helvetica" charset="0"/>
                <a:ea typeface="ＭＳ Ｐゴシック" charset="-128"/>
                <a:cs typeface="Helvetica" charset="0"/>
              </a:rPr>
              <a:t>Measures of Center</a:t>
            </a:r>
          </a:p>
          <a:p>
            <a:pPr eaLnBrk="1" hangingPunct="1"/>
            <a:r>
              <a:rPr lang="en-US" altLang="en-US" sz="2400" dirty="0">
                <a:latin typeface="Helvetica" charset="0"/>
                <a:ea typeface="ＭＳ Ｐゴシック" charset="-128"/>
                <a:cs typeface="Helvetica" charset="0"/>
              </a:rPr>
              <a:t>Bar and Pie Charts</a:t>
            </a:r>
          </a:p>
          <a:p>
            <a:pPr eaLnBrk="1" hangingPunct="1"/>
            <a:r>
              <a:rPr lang="en-US" altLang="en-US" sz="2400" dirty="0">
                <a:latin typeface="Helvetica" charset="0"/>
                <a:ea typeface="ＭＳ Ｐゴシック" charset="-128"/>
                <a:cs typeface="Helvetica" charset="0"/>
              </a:rPr>
              <a:t>Histograms</a:t>
            </a:r>
          </a:p>
        </p:txBody>
      </p:sp>
      <p:pic>
        <p:nvPicPr>
          <p:cNvPr id="7" name="Picture 6"/>
          <p:cNvPicPr>
            <a:picLocks noChangeAspect="1"/>
          </p:cNvPicPr>
          <p:nvPr/>
        </p:nvPicPr>
        <p:blipFill>
          <a:blip r:embed="rId4"/>
          <a:stretch>
            <a:fillRect/>
          </a:stretch>
        </p:blipFill>
        <p:spPr>
          <a:xfrm>
            <a:off x="4876800" y="2543764"/>
            <a:ext cx="3794173" cy="3891961"/>
          </a:xfrm>
          <a:prstGeom prst="rect">
            <a:avLst/>
          </a:prstGeom>
        </p:spPr>
      </p:pic>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custDataLst>
      <p:tags r:id="rId1"/>
    </p:custDataLst>
  </p:cSld>
  <p:clrMapOvr>
    <a:masterClrMapping/>
  </p:clrMapOvr>
  <p:transition spd="med" advTm="8099">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defRPr/>
            </a:pPr>
            <a:r>
              <a:rPr lang="en-US" dirty="0"/>
              <a:t>10,000 Foot View</a:t>
            </a:r>
          </a:p>
        </p:txBody>
      </p:sp>
      <p:sp>
        <p:nvSpPr>
          <p:cNvPr id="13" name="Content Placeholder 2"/>
          <p:cNvSpPr>
            <a:spLocks noGrp="1"/>
          </p:cNvSpPr>
          <p:nvPr>
            <p:ph idx="1"/>
          </p:nvPr>
        </p:nvSpPr>
        <p:spPr>
          <a:xfrm>
            <a:off x="304800" y="1554163"/>
            <a:ext cx="8686800" cy="4525962"/>
          </a:xfrm>
        </p:spPr>
        <p:txBody>
          <a:bodyPr/>
          <a:lstStyle/>
          <a:p>
            <a:pPr eaLnBrk="1" hangingPunct="1"/>
            <a:r>
              <a:rPr lang="en-US" altLang="en-US" sz="2400" dirty="0">
                <a:latin typeface="Helvetica" charset="0"/>
                <a:ea typeface="ＭＳ Ｐゴシック" charset="-128"/>
                <a:cs typeface="Helvetica" charset="0"/>
              </a:rPr>
              <a:t>What Questions Matter to You?</a:t>
            </a:r>
          </a:p>
          <a:p>
            <a:pPr eaLnBrk="1" hangingPunct="1"/>
            <a:r>
              <a:rPr lang="en-US" altLang="en-US" sz="2400" dirty="0">
                <a:latin typeface="Helvetica" charset="0"/>
                <a:ea typeface="ＭＳ Ｐゴシック" charset="-128"/>
                <a:cs typeface="Helvetica" charset="0"/>
              </a:rPr>
              <a:t>Introduction to </a:t>
            </a:r>
            <a:r>
              <a:rPr lang="en-US" altLang="en-US" sz="2400" dirty="0" err="1">
                <a:latin typeface="Helvetica" charset="0"/>
                <a:ea typeface="ＭＳ Ｐゴシック" charset="-128"/>
                <a:cs typeface="Helvetica" charset="0"/>
              </a:rPr>
              <a:t>Pyret</a:t>
            </a:r>
            <a:r>
              <a:rPr lang="en-US" altLang="en-US" sz="2400" dirty="0">
                <a:latin typeface="Helvetica" charset="0"/>
                <a:ea typeface="ＭＳ Ｐゴシック" charset="-128"/>
                <a:cs typeface="Helvetica" charset="0"/>
              </a:rPr>
              <a:t>, plotting and tables</a:t>
            </a:r>
          </a:p>
          <a:p>
            <a:pPr eaLnBrk="1" hangingPunct="1"/>
            <a:r>
              <a:rPr lang="en-US" altLang="en-US" sz="2400" dirty="0">
                <a:latin typeface="Helvetica" charset="0"/>
                <a:ea typeface="ＭＳ Ｐゴシック" charset="-128"/>
                <a:cs typeface="Helvetica" charset="0"/>
              </a:rPr>
              <a:t>Measures of Center</a:t>
            </a:r>
          </a:p>
          <a:p>
            <a:pPr eaLnBrk="1" hangingPunct="1"/>
            <a:r>
              <a:rPr lang="en-US" altLang="en-US" sz="2400" dirty="0">
                <a:latin typeface="Helvetica" charset="0"/>
                <a:ea typeface="ＭＳ Ｐゴシック" charset="-128"/>
                <a:cs typeface="Helvetica" charset="0"/>
              </a:rPr>
              <a:t>Bar and Pie Charts</a:t>
            </a:r>
          </a:p>
          <a:p>
            <a:pPr eaLnBrk="1" hangingPunct="1"/>
            <a:r>
              <a:rPr lang="en-US" altLang="en-US" sz="2400" dirty="0">
                <a:latin typeface="Helvetica" charset="0"/>
                <a:ea typeface="ＭＳ Ｐゴシック" charset="-128"/>
                <a:cs typeface="Helvetica" charset="0"/>
              </a:rPr>
              <a:t>Histograms</a:t>
            </a:r>
          </a:p>
          <a:p>
            <a:pPr eaLnBrk="1" hangingPunct="1"/>
            <a:r>
              <a:rPr lang="en-US" altLang="en-US" sz="2400" dirty="0">
                <a:latin typeface="Helvetica" charset="0"/>
                <a:ea typeface="ＭＳ Ｐゴシック" charset="-128"/>
                <a:cs typeface="Helvetica" charset="0"/>
              </a:rPr>
              <a:t>Line of Best Fit</a:t>
            </a:r>
          </a:p>
        </p:txBody>
      </p:sp>
      <p:pic>
        <p:nvPicPr>
          <p:cNvPr id="2" name="Picture 1"/>
          <p:cNvPicPr>
            <a:picLocks noChangeAspect="1"/>
          </p:cNvPicPr>
          <p:nvPr/>
        </p:nvPicPr>
        <p:blipFill>
          <a:blip r:embed="rId4"/>
          <a:stretch>
            <a:fillRect/>
          </a:stretch>
        </p:blipFill>
        <p:spPr>
          <a:xfrm>
            <a:off x="5255322" y="2819400"/>
            <a:ext cx="3727133" cy="3940112"/>
          </a:xfrm>
          <a:prstGeom prst="rect">
            <a:avLst/>
          </a:prstGeom>
        </p:spPr>
      </p:pic>
      <p:pic>
        <p:nvPicPr>
          <p:cNvPr id="3" name="Picture 2"/>
          <p:cNvPicPr>
            <a:picLocks noChangeAspect="1"/>
          </p:cNvPicPr>
          <p:nvPr/>
        </p:nvPicPr>
        <p:blipFill>
          <a:blip r:embed="rId5"/>
          <a:stretch>
            <a:fillRect/>
          </a:stretch>
        </p:blipFill>
        <p:spPr>
          <a:xfrm>
            <a:off x="5243788" y="2807208"/>
            <a:ext cx="3750199" cy="3964496"/>
          </a:xfrm>
          <a:prstGeom prst="rect">
            <a:avLst/>
          </a:prstGeom>
        </p:spPr>
      </p:pic>
      <p:sp>
        <p:nvSpPr>
          <p:cNvPr id="4" name="Footer Placeholder 3"/>
          <p:cNvSpPr>
            <a:spLocks noGrp="1"/>
          </p:cNvSpPr>
          <p:nvPr>
            <p:ph type="ftr" sz="quarter" idx="11"/>
          </p:nvPr>
        </p:nvSpPr>
        <p:spPr/>
        <p:txBody>
          <a:bodyPr/>
          <a:lstStyle/>
          <a:p>
            <a:pPr>
              <a:defRPr/>
            </a:pPr>
            <a:r>
              <a:rPr lang="en-US"/>
              <a:t>www.BootstrapWorld.org     |    #BootstrapCS</a:t>
            </a:r>
            <a:endParaRPr lang="en-US" dirty="0"/>
          </a:p>
        </p:txBody>
      </p:sp>
    </p:spTree>
    <p:custDataLst>
      <p:tags r:id="rId1"/>
    </p:custDataLst>
    <p:extLst>
      <p:ext uri="{BB962C8B-B14F-4D97-AF65-F5344CB8AC3E}">
        <p14:creationId xmlns:p14="http://schemas.microsoft.com/office/powerpoint/2010/main" val="874469504"/>
      </p:ext>
    </p:extLst>
  </p:cSld>
  <p:clrMapOvr>
    <a:masterClrMapping/>
  </p:clrMapOvr>
  <p:transition spd="med" advTm="8099">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2"/>
                                        </p:tgtEl>
                                      </p:cBhvr>
                                    </p:animEffect>
                                    <p:set>
                                      <p:cBhvr>
                                        <p:cTn id="12" dur="1" fill="hold">
                                          <p:stCondLst>
                                            <p:cond delay="499"/>
                                          </p:stCondLst>
                                        </p:cTn>
                                        <p:tgtEl>
                                          <p:spTgt spid="2"/>
                                        </p:tgtEl>
                                        <p:attrNameLst>
                                          <p:attrName>style.visibility</p:attrName>
                                        </p:attrNameLst>
                                      </p:cBhvr>
                                      <p:to>
                                        <p:strVal val="hidden"/>
                                      </p:to>
                                    </p:set>
                                  </p:childTnLst>
                                </p:cTn>
                              </p:par>
                              <p:par>
                                <p:cTn id="13" presetID="10"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defRPr/>
            </a:pPr>
            <a:r>
              <a:rPr lang="en-US" dirty="0"/>
              <a:t>10,000 Foot View</a:t>
            </a:r>
          </a:p>
        </p:txBody>
      </p:sp>
      <p:sp>
        <p:nvSpPr>
          <p:cNvPr id="13" name="Content Placeholder 2"/>
          <p:cNvSpPr>
            <a:spLocks noGrp="1"/>
          </p:cNvSpPr>
          <p:nvPr>
            <p:ph idx="1"/>
          </p:nvPr>
        </p:nvSpPr>
        <p:spPr>
          <a:xfrm>
            <a:off x="304800" y="1554163"/>
            <a:ext cx="8686800" cy="4525962"/>
          </a:xfrm>
        </p:spPr>
        <p:txBody>
          <a:bodyPr/>
          <a:lstStyle/>
          <a:p>
            <a:pPr eaLnBrk="1" hangingPunct="1"/>
            <a:r>
              <a:rPr lang="en-US" altLang="en-US" sz="2400" dirty="0">
                <a:latin typeface="Helvetica" charset="0"/>
                <a:ea typeface="ＭＳ Ｐゴシック" charset="-128"/>
                <a:cs typeface="Helvetica" charset="0"/>
              </a:rPr>
              <a:t>What Questions Matter to You?</a:t>
            </a:r>
          </a:p>
          <a:p>
            <a:pPr eaLnBrk="1" hangingPunct="1"/>
            <a:r>
              <a:rPr lang="en-US" altLang="en-US" sz="2400" dirty="0">
                <a:latin typeface="Helvetica" charset="0"/>
                <a:ea typeface="ＭＳ Ｐゴシック" charset="-128"/>
                <a:cs typeface="Helvetica" charset="0"/>
              </a:rPr>
              <a:t>Introduction to </a:t>
            </a:r>
            <a:r>
              <a:rPr lang="en-US" altLang="en-US" sz="2400" dirty="0" err="1">
                <a:latin typeface="Helvetica" charset="0"/>
                <a:ea typeface="ＭＳ Ｐゴシック" charset="-128"/>
                <a:cs typeface="Helvetica" charset="0"/>
              </a:rPr>
              <a:t>Pyret</a:t>
            </a:r>
            <a:r>
              <a:rPr lang="en-US" altLang="en-US" sz="2400" dirty="0">
                <a:latin typeface="Helvetica" charset="0"/>
                <a:ea typeface="ＭＳ Ｐゴシック" charset="-128"/>
                <a:cs typeface="Helvetica" charset="0"/>
              </a:rPr>
              <a:t>, plotting and tables</a:t>
            </a:r>
          </a:p>
          <a:p>
            <a:pPr eaLnBrk="1" hangingPunct="1"/>
            <a:r>
              <a:rPr lang="en-US" altLang="en-US" sz="2400" dirty="0">
                <a:latin typeface="Helvetica" charset="0"/>
                <a:ea typeface="ＭＳ Ｐゴシック" charset="-128"/>
                <a:cs typeface="Helvetica" charset="0"/>
              </a:rPr>
              <a:t>Measures of Center</a:t>
            </a:r>
          </a:p>
          <a:p>
            <a:pPr eaLnBrk="1" hangingPunct="1"/>
            <a:r>
              <a:rPr lang="en-US" altLang="en-US" sz="2400" dirty="0">
                <a:latin typeface="Helvetica" charset="0"/>
                <a:ea typeface="ＭＳ Ｐゴシック" charset="-128"/>
                <a:cs typeface="Helvetica" charset="0"/>
              </a:rPr>
              <a:t>Bar and Pie Charts</a:t>
            </a:r>
          </a:p>
          <a:p>
            <a:pPr eaLnBrk="1" hangingPunct="1"/>
            <a:r>
              <a:rPr lang="en-US" altLang="en-US" sz="2400" dirty="0">
                <a:latin typeface="Helvetica" charset="0"/>
                <a:ea typeface="ＭＳ Ｐゴシック" charset="-128"/>
                <a:cs typeface="Helvetica" charset="0"/>
              </a:rPr>
              <a:t>Histograms</a:t>
            </a:r>
          </a:p>
          <a:p>
            <a:pPr eaLnBrk="1" hangingPunct="1"/>
            <a:r>
              <a:rPr lang="en-US" altLang="en-US" sz="2400" dirty="0">
                <a:latin typeface="Helvetica" charset="0"/>
                <a:ea typeface="ＭＳ Ｐゴシック" charset="-128"/>
                <a:cs typeface="Helvetica" charset="0"/>
              </a:rPr>
              <a:t>Line of Best Fit</a:t>
            </a:r>
          </a:p>
          <a:p>
            <a:pPr eaLnBrk="1" hangingPunct="1"/>
            <a:r>
              <a:rPr lang="en-US" altLang="en-US" sz="2400" dirty="0">
                <a:latin typeface="Helvetica" charset="0"/>
                <a:ea typeface="ＭＳ Ｐゴシック" charset="-128"/>
                <a:cs typeface="Helvetica" charset="0"/>
              </a:rPr>
              <a:t>Selecting and Sorting Tables</a:t>
            </a:r>
          </a:p>
          <a:p>
            <a:pPr eaLnBrk="1" hangingPunct="1"/>
            <a:r>
              <a:rPr lang="en-US" altLang="en-US" sz="2400" dirty="0">
                <a:latin typeface="Helvetica" charset="0"/>
                <a:ea typeface="ＭＳ Ｐゴシック" charset="-128"/>
                <a:cs typeface="Helvetica" charset="0"/>
              </a:rPr>
              <a:t>Filtering rows with Boolean Expressions</a:t>
            </a:r>
          </a:p>
          <a:p>
            <a:pPr eaLnBrk="1" hangingPunct="1"/>
            <a:r>
              <a:rPr lang="en-US" altLang="en-US" sz="2400" dirty="0">
                <a:latin typeface="Helvetica" charset="0"/>
                <a:ea typeface="ＭＳ Ｐゴシック" charset="-128"/>
                <a:cs typeface="Helvetica" charset="0"/>
              </a:rPr>
              <a:t>Computing new columns</a:t>
            </a:r>
          </a:p>
        </p:txBody>
      </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
        <p:nvSpPr>
          <p:cNvPr id="3" name="TextBox 2"/>
          <p:cNvSpPr txBox="1"/>
          <p:nvPr/>
        </p:nvSpPr>
        <p:spPr>
          <a:xfrm>
            <a:off x="6172200" y="1828800"/>
            <a:ext cx="2667000" cy="3170099"/>
          </a:xfrm>
          <a:prstGeom prst="rect">
            <a:avLst/>
          </a:prstGeom>
          <a:noFill/>
          <a:effectLst>
            <a:outerShdw blurRad="50800" dist="38100" dir="2700000" algn="tl" rotWithShape="0">
              <a:prstClr val="black">
                <a:alpha val="40000"/>
              </a:prstClr>
            </a:outerShdw>
          </a:effectLst>
        </p:spPr>
        <p:txBody>
          <a:bodyPr wrap="square" rtlCol="0">
            <a:spAutoFit/>
          </a:bodyPr>
          <a:lstStyle/>
          <a:p>
            <a:pPr algn="ctr"/>
            <a:r>
              <a:rPr lang="en-US" sz="20000" b="1" dirty="0">
                <a:solidFill>
                  <a:schemeClr val="bg1"/>
                </a:solidFill>
                <a:ea typeface="Arial" charset="0"/>
                <a:cs typeface="Arial" charset="0"/>
              </a:rPr>
              <a:t>?</a:t>
            </a:r>
          </a:p>
        </p:txBody>
      </p:sp>
    </p:spTree>
    <p:custDataLst>
      <p:tags r:id="rId1"/>
    </p:custDataLst>
    <p:extLst>
      <p:ext uri="{BB962C8B-B14F-4D97-AF65-F5344CB8AC3E}">
        <p14:creationId xmlns:p14="http://schemas.microsoft.com/office/powerpoint/2010/main" val="759983503"/>
      </p:ext>
    </p:extLst>
  </p:cSld>
  <p:clrMapOvr>
    <a:masterClrMapping/>
  </p:clrMapOvr>
  <p:transition spd="med" advTm="8099">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xEl>
                                              <p:pRg st="6" end="6"/>
                                            </p:txEl>
                                          </p:spTgt>
                                        </p:tgtEl>
                                        <p:attrNameLst>
                                          <p:attrName>style.visibility</p:attrName>
                                        </p:attrNameLst>
                                      </p:cBhvr>
                                      <p:to>
                                        <p:strVal val="visible"/>
                                      </p:to>
                                    </p:set>
                                    <p:animEffect transition="in" filter="fade">
                                      <p:cBhvr>
                                        <p:cTn id="7" dur="500"/>
                                        <p:tgtEl>
                                          <p:spTgt spid="13">
                                            <p:txEl>
                                              <p:pRg st="6" end="6"/>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xEl>
                                              <p:pRg st="7" end="7"/>
                                            </p:txEl>
                                          </p:spTgt>
                                        </p:tgtEl>
                                        <p:attrNameLst>
                                          <p:attrName>style.visibility</p:attrName>
                                        </p:attrNameLst>
                                      </p:cBhvr>
                                      <p:to>
                                        <p:strVal val="visible"/>
                                      </p:to>
                                    </p:set>
                                    <p:animEffect transition="in" filter="fade">
                                      <p:cBhvr>
                                        <p:cTn id="12" dur="500"/>
                                        <p:tgtEl>
                                          <p:spTgt spid="13">
                                            <p:txEl>
                                              <p:pRg st="7" end="7"/>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
                                            <p:txEl>
                                              <p:pRg st="8" end="8"/>
                                            </p:txEl>
                                          </p:spTgt>
                                        </p:tgtEl>
                                        <p:attrNameLst>
                                          <p:attrName>style.visibility</p:attrName>
                                        </p:attrNameLst>
                                      </p:cBhvr>
                                      <p:to>
                                        <p:strVal val="visible"/>
                                      </p:to>
                                    </p:set>
                                    <p:animEffect transition="in" filter="fade">
                                      <p:cBhvr>
                                        <p:cTn id="17" dur="500"/>
                                        <p:tgtEl>
                                          <p:spTgt spid="1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5" name="Text Box 5"/>
          <p:cNvSpPr txBox="1">
            <a:spLocks noChangeArrowheads="1"/>
          </p:cNvSpPr>
          <p:nvPr/>
        </p:nvSpPr>
        <p:spPr bwMode="auto">
          <a:xfrm>
            <a:off x="900112" y="1600200"/>
            <a:ext cx="7496175" cy="245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1639" tIns="40820" rIns="81639" bIns="40820"/>
          <a:lstStyle>
            <a:lvl1pPr>
              <a:spcBef>
                <a:spcPct val="20000"/>
              </a:spcBef>
              <a:buClr>
                <a:schemeClr val="tx1"/>
              </a:buClr>
              <a:buSzPct val="7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1600">
                <a:solidFill>
                  <a:srgbClr val="000000"/>
                </a:solidFill>
                <a:latin typeface="Helvetica" charset="0"/>
                <a:ea typeface="ＭＳ Ｐゴシック" charset="-128"/>
                <a:cs typeface="Helvetica" charset="0"/>
              </a:defRPr>
            </a:lvl9pPr>
          </a:lstStyle>
          <a:p>
            <a:pPr algn="ctr">
              <a:lnSpc>
                <a:spcPct val="200000"/>
              </a:lnSpc>
              <a:spcBef>
                <a:spcPts val="638"/>
              </a:spcBef>
              <a:buClrTx/>
              <a:buSzTx/>
              <a:buNone/>
            </a:pPr>
            <a:r>
              <a:rPr lang="en-US" altLang="en-US" sz="2500" dirty="0">
                <a:latin typeface="Arial" charset="0"/>
              </a:rPr>
              <a:t>Data Science Classes</a:t>
            </a:r>
          </a:p>
          <a:p>
            <a:pPr algn="ctr">
              <a:lnSpc>
                <a:spcPct val="200000"/>
              </a:lnSpc>
              <a:spcBef>
                <a:spcPts val="638"/>
              </a:spcBef>
              <a:buClrTx/>
              <a:buSzTx/>
              <a:buNone/>
            </a:pPr>
            <a:r>
              <a:rPr lang="en-US" altLang="en-US" sz="2500" dirty="0">
                <a:latin typeface="Arial" charset="0"/>
              </a:rPr>
              <a:t>Math &amp; Statistics Classes</a:t>
            </a:r>
          </a:p>
          <a:p>
            <a:pPr algn="ctr">
              <a:lnSpc>
                <a:spcPct val="200000"/>
              </a:lnSpc>
              <a:spcBef>
                <a:spcPts val="638"/>
              </a:spcBef>
              <a:buClrTx/>
              <a:buSzTx/>
              <a:buNone/>
            </a:pPr>
            <a:r>
              <a:rPr lang="en-US" altLang="en-US" sz="2500" dirty="0">
                <a:latin typeface="Arial" charset="0"/>
              </a:rPr>
              <a:t>Business Classes</a:t>
            </a:r>
          </a:p>
          <a:p>
            <a:pPr algn="ctr">
              <a:lnSpc>
                <a:spcPct val="200000"/>
              </a:lnSpc>
              <a:spcBef>
                <a:spcPts val="638"/>
              </a:spcBef>
              <a:buClrTx/>
              <a:buSzTx/>
              <a:buNone/>
            </a:pPr>
            <a:r>
              <a:rPr lang="en-US" altLang="en-US" sz="2500" dirty="0">
                <a:latin typeface="Arial" charset="0"/>
              </a:rPr>
              <a:t>Social Studies Classes</a:t>
            </a:r>
          </a:p>
          <a:p>
            <a:pPr algn="ctr">
              <a:lnSpc>
                <a:spcPct val="200000"/>
              </a:lnSpc>
              <a:spcBef>
                <a:spcPts val="638"/>
              </a:spcBef>
              <a:buClrTx/>
              <a:buSzTx/>
              <a:buNone/>
            </a:pPr>
            <a:r>
              <a:rPr lang="en-US" altLang="en-US" sz="2500" dirty="0">
                <a:latin typeface="Arial" charset="0"/>
              </a:rPr>
              <a:t>AP CS Principles Classes</a:t>
            </a:r>
          </a:p>
        </p:txBody>
      </p:sp>
      <p:sp>
        <p:nvSpPr>
          <p:cNvPr id="2" name="Title 1"/>
          <p:cNvSpPr>
            <a:spLocks noGrp="1"/>
          </p:cNvSpPr>
          <p:nvPr>
            <p:ph type="title"/>
          </p:nvPr>
        </p:nvSpPr>
        <p:spPr/>
        <p:txBody>
          <a:bodyPr>
            <a:normAutofit/>
          </a:bodyPr>
          <a:lstStyle/>
          <a:p>
            <a:pPr>
              <a:defRPr/>
            </a:pPr>
            <a:r>
              <a:rPr lang="en-US" sz="3200" dirty="0"/>
              <a:t>Where Does </a:t>
            </a:r>
            <a:r>
              <a:rPr lang="en-US" sz="3200" dirty="0" err="1"/>
              <a:t>DataScience</a:t>
            </a:r>
            <a:r>
              <a:rPr lang="en-US" sz="3200" dirty="0"/>
              <a:t> Fit?</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12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12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12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12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12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2051077" y="2590800"/>
            <a:ext cx="3140312" cy="1981200"/>
            <a:chOff x="2051077" y="2590800"/>
            <a:chExt cx="3140312" cy="1981200"/>
          </a:xfrm>
        </p:grpSpPr>
        <p:pic>
          <p:nvPicPr>
            <p:cNvPr id="3" name="Picture 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051077" y="2590800"/>
              <a:ext cx="2368523" cy="1981200"/>
            </a:xfrm>
            <a:prstGeom prst="rect">
              <a:avLst/>
            </a:prstGeom>
          </p:spPr>
        </p:pic>
        <p:sp>
          <p:nvSpPr>
            <p:cNvPr id="4" name="TextBox 3"/>
            <p:cNvSpPr txBox="1"/>
            <p:nvPr/>
          </p:nvSpPr>
          <p:spPr>
            <a:xfrm>
              <a:off x="4343400" y="3350567"/>
              <a:ext cx="847989" cy="461665"/>
            </a:xfrm>
            <a:prstGeom prst="rect">
              <a:avLst/>
            </a:prstGeom>
            <a:noFill/>
          </p:spPr>
          <p:txBody>
            <a:bodyPr wrap="none" rtlCol="0">
              <a:spAutoFit/>
            </a:bodyPr>
            <a:lstStyle/>
            <a:p>
              <a:r>
                <a:rPr lang="en-US">
                  <a:solidFill>
                    <a:schemeClr val="bg1"/>
                  </a:solidFill>
                </a:rPr>
                <a:t>2011</a:t>
              </a:r>
              <a:endParaRPr lang="en-US" dirty="0">
                <a:solidFill>
                  <a:schemeClr val="bg1"/>
                </a:solidFill>
              </a:endParaRPr>
            </a:p>
          </p:txBody>
        </p:sp>
      </p:grpSp>
      <p:pic>
        <p:nvPicPr>
          <p:cNvPr id="6" name="Picture 5"/>
          <p:cNvPicPr>
            <a:picLocks noChangeAspect="1"/>
          </p:cNvPicPr>
          <p:nvPr/>
        </p:nvPicPr>
        <p:blipFill>
          <a:blip r:embed="rId4"/>
          <a:stretch>
            <a:fillRect/>
          </a:stretch>
        </p:blipFill>
        <p:spPr>
          <a:xfrm>
            <a:off x="1905000" y="7010400"/>
            <a:ext cx="3286389" cy="14883324"/>
          </a:xfrm>
          <a:prstGeom prst="rect">
            <a:avLst/>
          </a:prstGeom>
        </p:spPr>
      </p:pic>
      <p:pic>
        <p:nvPicPr>
          <p:cNvPr id="10" name="Picture 11"/>
          <p:cNvPicPr>
            <a:picLocks noChangeAspect="1"/>
          </p:cNvPicPr>
          <p:nvPr/>
        </p:nvPicPr>
        <p:blipFill>
          <a:blip r:embed="rId5">
            <a:extLst>
              <a:ext uri="{28A0092B-C50C-407E-A947-70E740481C1C}">
                <a14:useLocalDpi xmlns:a14="http://schemas.microsoft.com/office/drawing/2010/main"/>
              </a:ext>
            </a:extLst>
          </a:blip>
          <a:srcRect/>
          <a:stretch>
            <a:fillRect/>
          </a:stretch>
        </p:blipFill>
        <p:spPr bwMode="auto">
          <a:xfrm>
            <a:off x="5867400" y="1588"/>
            <a:ext cx="3200400" cy="927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grpSp>
        <p:nvGrpSpPr>
          <p:cNvPr id="12" name="Group 11"/>
          <p:cNvGrpSpPr/>
          <p:nvPr/>
        </p:nvGrpSpPr>
        <p:grpSpPr>
          <a:xfrm>
            <a:off x="203200" y="1335088"/>
            <a:ext cx="8559800" cy="4913312"/>
            <a:chOff x="203200" y="1335088"/>
            <a:chExt cx="8559800" cy="4913312"/>
          </a:xfrm>
        </p:grpSpPr>
        <p:pic>
          <p:nvPicPr>
            <p:cNvPr id="14" name="Picture 24"/>
            <p:cNvPicPr>
              <a:picLocks noChangeAspect="1"/>
            </p:cNvPicPr>
            <p:nvPr/>
          </p:nvPicPr>
          <p:blipFill>
            <a:blip r:embed="rId6">
              <a:extLst>
                <a:ext uri="{28A0092B-C50C-407E-A947-70E740481C1C}">
                  <a14:useLocalDpi xmlns:a14="http://schemas.microsoft.com/office/drawing/2010/main"/>
                </a:ext>
              </a:extLst>
            </a:blip>
            <a:srcRect/>
            <a:stretch>
              <a:fillRect/>
            </a:stretch>
          </p:blipFill>
          <p:spPr bwMode="auto">
            <a:xfrm>
              <a:off x="990600" y="1868488"/>
              <a:ext cx="7240588" cy="4379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Oval Callout 14"/>
            <p:cNvSpPr>
              <a:spLocks noChangeArrowheads="1"/>
            </p:cNvSpPr>
            <p:nvPr/>
          </p:nvSpPr>
          <p:spPr bwMode="auto">
            <a:xfrm>
              <a:off x="454025" y="3163888"/>
              <a:ext cx="609600" cy="609600"/>
            </a:xfrm>
            <a:prstGeom prst="wedgeEllipseCallout">
              <a:avLst>
                <a:gd name="adj1" fmla="val 76394"/>
                <a:gd name="adj2" fmla="val 7359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16" name="Oval Callout 15"/>
            <p:cNvSpPr>
              <a:spLocks noChangeArrowheads="1"/>
            </p:cNvSpPr>
            <p:nvPr/>
          </p:nvSpPr>
          <p:spPr bwMode="auto">
            <a:xfrm>
              <a:off x="4721225" y="2706688"/>
              <a:ext cx="790575" cy="609600"/>
            </a:xfrm>
            <a:prstGeom prst="wedgeEllipseCallout">
              <a:avLst>
                <a:gd name="adj1" fmla="val 76394"/>
                <a:gd name="adj2" fmla="val 7359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17" name="Oval Callout 16"/>
            <p:cNvSpPr>
              <a:spLocks noChangeArrowheads="1"/>
            </p:cNvSpPr>
            <p:nvPr/>
          </p:nvSpPr>
          <p:spPr bwMode="auto">
            <a:xfrm>
              <a:off x="3527425" y="4611688"/>
              <a:ext cx="609600" cy="609600"/>
            </a:xfrm>
            <a:prstGeom prst="wedgeEllipseCallout">
              <a:avLst>
                <a:gd name="adj1" fmla="val 76394"/>
                <a:gd name="adj2" fmla="val 7359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18" name="Oval Callout 17"/>
            <p:cNvSpPr>
              <a:spLocks noChangeArrowheads="1"/>
            </p:cNvSpPr>
            <p:nvPr/>
          </p:nvSpPr>
          <p:spPr bwMode="auto">
            <a:xfrm>
              <a:off x="6448425" y="2249488"/>
              <a:ext cx="790575" cy="609600"/>
            </a:xfrm>
            <a:prstGeom prst="wedgeEllipseCallout">
              <a:avLst>
                <a:gd name="adj1" fmla="val 76394"/>
                <a:gd name="adj2" fmla="val 7359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19" name="Oval Callout 18"/>
            <p:cNvSpPr>
              <a:spLocks noChangeArrowheads="1"/>
            </p:cNvSpPr>
            <p:nvPr/>
          </p:nvSpPr>
          <p:spPr bwMode="auto">
            <a:xfrm>
              <a:off x="7896225" y="2020888"/>
              <a:ext cx="790575" cy="609600"/>
            </a:xfrm>
            <a:prstGeom prst="wedgeEllipseCallout">
              <a:avLst>
                <a:gd name="adj1" fmla="val -46060"/>
                <a:gd name="adj2" fmla="val 80616"/>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0" name="Oval Callout 19"/>
            <p:cNvSpPr>
              <a:spLocks noChangeArrowheads="1"/>
            </p:cNvSpPr>
            <p:nvPr/>
          </p:nvSpPr>
          <p:spPr bwMode="auto">
            <a:xfrm>
              <a:off x="7972425" y="3240088"/>
              <a:ext cx="790575" cy="609600"/>
            </a:xfrm>
            <a:prstGeom prst="wedgeEllipseCallout">
              <a:avLst>
                <a:gd name="adj1" fmla="val -86560"/>
                <a:gd name="adj2" fmla="val -77519"/>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1" name="Oval Callout 20"/>
            <p:cNvSpPr>
              <a:spLocks noChangeArrowheads="1"/>
            </p:cNvSpPr>
            <p:nvPr/>
          </p:nvSpPr>
          <p:spPr bwMode="auto">
            <a:xfrm>
              <a:off x="320675" y="3773488"/>
              <a:ext cx="609600" cy="609600"/>
            </a:xfrm>
            <a:prstGeom prst="wedgeEllipseCallout">
              <a:avLst>
                <a:gd name="adj1" fmla="val 109634"/>
                <a:gd name="adj2" fmla="val -15431"/>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2" name="Oval Callout 21"/>
            <p:cNvSpPr>
              <a:spLocks noChangeArrowheads="1"/>
            </p:cNvSpPr>
            <p:nvPr/>
          </p:nvSpPr>
          <p:spPr bwMode="auto">
            <a:xfrm>
              <a:off x="203200" y="4402138"/>
              <a:ext cx="609600" cy="609600"/>
            </a:xfrm>
            <a:prstGeom prst="wedgeEllipseCallout">
              <a:avLst>
                <a:gd name="adj1" fmla="val 129556"/>
                <a:gd name="adj2" fmla="val -111894"/>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3" name="Oval Callout 22"/>
            <p:cNvSpPr>
              <a:spLocks noChangeArrowheads="1"/>
            </p:cNvSpPr>
            <p:nvPr/>
          </p:nvSpPr>
          <p:spPr bwMode="auto">
            <a:xfrm>
              <a:off x="6850063" y="1563688"/>
              <a:ext cx="790575" cy="609600"/>
            </a:xfrm>
            <a:prstGeom prst="wedgeEllipseCallout">
              <a:avLst>
                <a:gd name="adj1" fmla="val 41995"/>
                <a:gd name="adj2" fmla="val 175231"/>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4" name="Oval Callout 23"/>
            <p:cNvSpPr>
              <a:spLocks noChangeArrowheads="1"/>
            </p:cNvSpPr>
            <p:nvPr/>
          </p:nvSpPr>
          <p:spPr bwMode="auto">
            <a:xfrm>
              <a:off x="2705100" y="2935288"/>
              <a:ext cx="609600" cy="609600"/>
            </a:xfrm>
            <a:prstGeom prst="wedgeEllipseCallout">
              <a:avLst>
                <a:gd name="adj1" fmla="val -46060"/>
                <a:gd name="adj2" fmla="val 80616"/>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5" name="Oval Callout 24"/>
            <p:cNvSpPr>
              <a:spLocks noChangeArrowheads="1"/>
            </p:cNvSpPr>
            <p:nvPr/>
          </p:nvSpPr>
          <p:spPr bwMode="auto">
            <a:xfrm>
              <a:off x="5991225" y="3392488"/>
              <a:ext cx="790575" cy="609600"/>
            </a:xfrm>
            <a:prstGeom prst="wedgeEllipseCallout">
              <a:avLst>
                <a:gd name="adj1" fmla="val 84755"/>
                <a:gd name="adj2" fmla="val -9172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6" name="Oval Callout 25"/>
            <p:cNvSpPr>
              <a:spLocks noChangeArrowheads="1"/>
            </p:cNvSpPr>
            <p:nvPr/>
          </p:nvSpPr>
          <p:spPr bwMode="auto">
            <a:xfrm>
              <a:off x="4797425" y="4764088"/>
              <a:ext cx="790575" cy="609600"/>
            </a:xfrm>
            <a:prstGeom prst="wedgeEllipseCallout">
              <a:avLst>
                <a:gd name="adj1" fmla="val -46060"/>
                <a:gd name="adj2" fmla="val 80616"/>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7" name="Oval Callout 26"/>
            <p:cNvSpPr>
              <a:spLocks noChangeArrowheads="1"/>
            </p:cNvSpPr>
            <p:nvPr/>
          </p:nvSpPr>
          <p:spPr bwMode="auto">
            <a:xfrm>
              <a:off x="874713" y="1584325"/>
              <a:ext cx="609600" cy="609600"/>
            </a:xfrm>
            <a:prstGeom prst="wedgeEllipseCallout">
              <a:avLst>
                <a:gd name="adj1" fmla="val 76394"/>
                <a:gd name="adj2" fmla="val 7359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8" name="Oval Callout 27"/>
            <p:cNvSpPr>
              <a:spLocks noChangeArrowheads="1"/>
            </p:cNvSpPr>
            <p:nvPr/>
          </p:nvSpPr>
          <p:spPr bwMode="auto">
            <a:xfrm>
              <a:off x="642938" y="2001838"/>
              <a:ext cx="609600" cy="609600"/>
            </a:xfrm>
            <a:prstGeom prst="wedgeEllipseCallout">
              <a:avLst>
                <a:gd name="adj1" fmla="val 76394"/>
                <a:gd name="adj2" fmla="val 7359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9" name="Oval Callout 28"/>
            <p:cNvSpPr>
              <a:spLocks noChangeArrowheads="1"/>
            </p:cNvSpPr>
            <p:nvPr/>
          </p:nvSpPr>
          <p:spPr bwMode="auto">
            <a:xfrm>
              <a:off x="7515225" y="3925888"/>
              <a:ext cx="790575" cy="609600"/>
            </a:xfrm>
            <a:prstGeom prst="wedgeEllipseCallout">
              <a:avLst>
                <a:gd name="adj1" fmla="val -73296"/>
                <a:gd name="adj2" fmla="val -173315"/>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0" name="Oval Callout 29"/>
            <p:cNvSpPr>
              <a:spLocks noChangeArrowheads="1"/>
            </p:cNvSpPr>
            <p:nvPr/>
          </p:nvSpPr>
          <p:spPr bwMode="auto">
            <a:xfrm>
              <a:off x="1901825" y="4078288"/>
              <a:ext cx="609600" cy="609600"/>
            </a:xfrm>
            <a:prstGeom prst="wedgeEllipseCallout">
              <a:avLst>
                <a:gd name="adj1" fmla="val -86560"/>
                <a:gd name="adj2" fmla="val -77519"/>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1" name="Oval Callout 30"/>
            <p:cNvSpPr>
              <a:spLocks noChangeArrowheads="1"/>
            </p:cNvSpPr>
            <p:nvPr/>
          </p:nvSpPr>
          <p:spPr bwMode="auto">
            <a:xfrm>
              <a:off x="1825625" y="1639888"/>
              <a:ext cx="609600" cy="609600"/>
            </a:xfrm>
            <a:prstGeom prst="wedgeEllipseCallout">
              <a:avLst>
                <a:gd name="adj1" fmla="val -46060"/>
                <a:gd name="adj2" fmla="val 80616"/>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2" name="Oval Callout 31"/>
            <p:cNvSpPr>
              <a:spLocks noChangeArrowheads="1"/>
            </p:cNvSpPr>
            <p:nvPr/>
          </p:nvSpPr>
          <p:spPr bwMode="auto">
            <a:xfrm>
              <a:off x="3286125" y="4002088"/>
              <a:ext cx="609600" cy="609600"/>
            </a:xfrm>
            <a:prstGeom prst="wedgeEllipseCallout">
              <a:avLst>
                <a:gd name="adj1" fmla="val -86560"/>
                <a:gd name="adj2" fmla="val -77519"/>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3" name="Oval Callout 32"/>
            <p:cNvSpPr>
              <a:spLocks noChangeArrowheads="1"/>
            </p:cNvSpPr>
            <p:nvPr/>
          </p:nvSpPr>
          <p:spPr bwMode="auto">
            <a:xfrm>
              <a:off x="7286625" y="1335088"/>
              <a:ext cx="790575" cy="609600"/>
            </a:xfrm>
            <a:prstGeom prst="wedgeEllipseCallout">
              <a:avLst>
                <a:gd name="adj1" fmla="val -3690"/>
                <a:gd name="adj2" fmla="val 194394"/>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4" name="Oval Callout 33"/>
            <p:cNvSpPr>
              <a:spLocks noChangeArrowheads="1"/>
            </p:cNvSpPr>
            <p:nvPr/>
          </p:nvSpPr>
          <p:spPr bwMode="auto">
            <a:xfrm>
              <a:off x="987425" y="4230688"/>
              <a:ext cx="609600" cy="609600"/>
            </a:xfrm>
            <a:prstGeom prst="wedgeEllipseCallout">
              <a:avLst>
                <a:gd name="adj1" fmla="val 19009"/>
                <a:gd name="adj2" fmla="val -99023"/>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5" name="Oval Callout 34"/>
            <p:cNvSpPr>
              <a:spLocks noChangeArrowheads="1"/>
            </p:cNvSpPr>
            <p:nvPr/>
          </p:nvSpPr>
          <p:spPr bwMode="auto">
            <a:xfrm>
              <a:off x="7210425" y="5449888"/>
              <a:ext cx="790575" cy="609600"/>
            </a:xfrm>
            <a:prstGeom prst="wedgeEllipseCallout">
              <a:avLst>
                <a:gd name="adj1" fmla="val -86560"/>
                <a:gd name="adj2" fmla="val -77519"/>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6" name="Oval Callout 35"/>
            <p:cNvSpPr>
              <a:spLocks noChangeArrowheads="1"/>
            </p:cNvSpPr>
            <p:nvPr/>
          </p:nvSpPr>
          <p:spPr bwMode="auto">
            <a:xfrm>
              <a:off x="6143625" y="5526088"/>
              <a:ext cx="790575" cy="609600"/>
            </a:xfrm>
            <a:prstGeom prst="wedgeEllipseCallout">
              <a:avLst>
                <a:gd name="adj1" fmla="val 19009"/>
                <a:gd name="adj2" fmla="val -99023"/>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7" name="Rectangle 36"/>
            <p:cNvSpPr/>
            <p:nvPr/>
          </p:nvSpPr>
          <p:spPr>
            <a:xfrm>
              <a:off x="454025" y="1335088"/>
              <a:ext cx="8308975" cy="4800600"/>
            </a:xfrm>
            <a:prstGeom prst="rect">
              <a:avLst/>
            </a:prstGeom>
            <a:solidFill>
              <a:schemeClr val="tx1">
                <a:alpha val="47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lnSpc>
                  <a:spcPct val="200000"/>
                </a:lnSpc>
                <a:defRPr/>
              </a:pPr>
              <a:r>
                <a:rPr lang="en-US" sz="4000" b="1" dirty="0">
                  <a:solidFill>
                    <a:sysClr val="windowText" lastClr="000000"/>
                  </a:solidFill>
                  <a:latin typeface="Century Gothic" charset="0"/>
                  <a:ea typeface="Century Gothic" charset="0"/>
                  <a:cs typeface="Century Gothic" charset="0"/>
                </a:rPr>
                <a:t>20 Thousand Students Annually</a:t>
              </a:r>
            </a:p>
            <a:p>
              <a:pPr algn="ctr">
                <a:lnSpc>
                  <a:spcPct val="200000"/>
                </a:lnSpc>
                <a:defRPr/>
              </a:pPr>
              <a:r>
                <a:rPr lang="en-US" sz="4000" b="1" dirty="0">
                  <a:solidFill>
                    <a:sysClr val="windowText" lastClr="000000"/>
                  </a:solidFill>
                  <a:latin typeface="Century Gothic" charset="0"/>
                  <a:ea typeface="Century Gothic" charset="0"/>
                  <a:cs typeface="Century Gothic" charset="0"/>
                </a:rPr>
                <a:t>43% Girls and Young Women</a:t>
              </a:r>
            </a:p>
            <a:p>
              <a:pPr algn="ctr">
                <a:lnSpc>
                  <a:spcPct val="200000"/>
                </a:lnSpc>
                <a:defRPr/>
              </a:pPr>
              <a:r>
                <a:rPr lang="en-US" sz="4000" b="1" dirty="0">
                  <a:solidFill>
                    <a:sysClr val="windowText" lastClr="000000"/>
                  </a:solidFill>
                  <a:latin typeface="Century Gothic" charset="0"/>
                  <a:ea typeface="Century Gothic" charset="0"/>
                  <a:cs typeface="Century Gothic" charset="0"/>
                </a:rPr>
                <a:t>46% African-American or Latino</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8.33333E-7 4.07407E-6 L -0.00469 -3.21829 " pathEditMode="relative" rAng="0" ptsTypes="AA">
                                      <p:cBhvr>
                                        <p:cTn id="6" dur="5000" fill="hold"/>
                                        <p:tgtEl>
                                          <p:spTgt spid="6"/>
                                        </p:tgtEl>
                                        <p:attrNameLst>
                                          <p:attrName>ppt_x</p:attrName>
                                          <p:attrName>ppt_y</p:attrName>
                                        </p:attrNameLst>
                                      </p:cBhvr>
                                      <p:rCtr x="-243" y="-160926"/>
                                    </p:animMotion>
                                  </p:childTnLst>
                                </p:cTn>
                              </p:par>
                              <p:par>
                                <p:cTn id="7" presetID="10" presetClass="exit" presetSubtype="0" fill="hold" nodeType="withEffect">
                                  <p:stCondLst>
                                    <p:cond delay="1000"/>
                                  </p:stCondLst>
                                  <p:childTnLst>
                                    <p:animEffect transition="out" filter="fade">
                                      <p:cBhvr>
                                        <p:cTn id="8" dur="500"/>
                                        <p:tgtEl>
                                          <p:spTgt spid="7"/>
                                        </p:tgtEl>
                                      </p:cBhvr>
                                    </p:animEffect>
                                    <p:set>
                                      <p:cBhvr>
                                        <p:cTn id="9" dur="1" fill="hold">
                                          <p:stCondLst>
                                            <p:cond delay="499"/>
                                          </p:stCondLst>
                                        </p:cTn>
                                        <p:tgtEl>
                                          <p:spTgt spid="7"/>
                                        </p:tgtEl>
                                        <p:attrNameLst>
                                          <p:attrName>style.visibility</p:attrName>
                                        </p:attrNameLst>
                                      </p:cBhvr>
                                      <p:to>
                                        <p:strVal val="hidden"/>
                                      </p:to>
                                    </p:se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Agenda</a:t>
            </a:r>
          </a:p>
        </p:txBody>
      </p:sp>
      <p:sp>
        <p:nvSpPr>
          <p:cNvPr id="5" name="Content Placeholder 4"/>
          <p:cNvSpPr>
            <a:spLocks noGrp="1"/>
          </p:cNvSpPr>
          <p:nvPr>
            <p:ph idx="1"/>
          </p:nvPr>
        </p:nvSpPr>
        <p:spPr>
          <a:xfrm>
            <a:off x="304800" y="1143000"/>
            <a:ext cx="8686800" cy="4525963"/>
          </a:xfrm>
        </p:spPr>
        <p:txBody>
          <a:bodyPr/>
          <a:lstStyle/>
          <a:p>
            <a:pPr marL="0" indent="0" algn="ctr">
              <a:lnSpc>
                <a:spcPct val="150000"/>
              </a:lnSpc>
              <a:buFont typeface="Wingdings" charset="2"/>
              <a:buNone/>
              <a:tabLst>
                <a:tab pos="1489075" algn="l"/>
              </a:tabLst>
            </a:pPr>
            <a:r>
              <a:rPr lang="en-US" altLang="en-US" sz="4800">
                <a:latin typeface="Helvetica" charset="0"/>
                <a:ea typeface="ＭＳ Ｐゴシック" charset="-128"/>
                <a:cs typeface="Helvetica" charset="0"/>
              </a:rPr>
              <a:t>Introduction</a:t>
            </a:r>
          </a:p>
          <a:p>
            <a:pPr marL="0" indent="0" algn="ctr">
              <a:lnSpc>
                <a:spcPct val="150000"/>
              </a:lnSpc>
              <a:buFont typeface="Wingdings" charset="2"/>
              <a:buNone/>
              <a:tabLst>
                <a:tab pos="1489075" algn="l"/>
              </a:tabLst>
            </a:pPr>
            <a:r>
              <a:rPr lang="en-US" altLang="en-US" sz="4800">
                <a:latin typeface="Helvetica" charset="0"/>
                <a:ea typeface="ＭＳ Ｐゴシック" charset="-128"/>
                <a:cs typeface="Helvetica" charset="0"/>
              </a:rPr>
              <a:t>Theory</a:t>
            </a:r>
          </a:p>
          <a:p>
            <a:pPr marL="0" indent="0" algn="ctr">
              <a:lnSpc>
                <a:spcPct val="150000"/>
              </a:lnSpc>
              <a:buFont typeface="Wingdings" charset="2"/>
              <a:buNone/>
              <a:tabLst>
                <a:tab pos="1489075" algn="l"/>
              </a:tabLst>
            </a:pPr>
            <a:r>
              <a:rPr lang="en-US" altLang="en-US" sz="4800">
                <a:latin typeface="Helvetica" charset="0"/>
                <a:ea typeface="ＭＳ Ｐゴシック" charset="-128"/>
                <a:cs typeface="Helvetica" charset="0"/>
              </a:rPr>
              <a:t>Practice</a:t>
            </a:r>
          </a:p>
          <a:p>
            <a:pPr marL="0" indent="0" algn="ctr">
              <a:lnSpc>
                <a:spcPct val="150000"/>
              </a:lnSpc>
              <a:buFont typeface="Wingdings" charset="2"/>
              <a:buNone/>
              <a:tabLst>
                <a:tab pos="1489075" algn="l"/>
              </a:tabLst>
            </a:pPr>
            <a:r>
              <a:rPr lang="en-US" altLang="en-US" sz="4800">
                <a:latin typeface="Helvetica" charset="0"/>
                <a:ea typeface="ＭＳ Ｐゴシック" charset="-128"/>
                <a:cs typeface="Helvetica" charset="0"/>
              </a:rPr>
              <a:t>Pedagogy</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mph" presetSubtype="0" fill="hold" nodeType="clickEffect">
                                  <p:stCondLst>
                                    <p:cond delay="0"/>
                                  </p:stCondLst>
                                  <p:iterate type="lt">
                                    <p:tmPct val="4000"/>
                                  </p:iterate>
                                  <p:childTnLst>
                                    <p:set>
                                      <p:cBhvr override="childStyle">
                                        <p:cTn id="6" dur="500" fill="hold"/>
                                        <p:tgtEl>
                                          <p:spTgt spid="5">
                                            <p:txEl>
                                              <p:pRg st="2" end="2"/>
                                            </p:txEl>
                                          </p:spTgt>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Setting up your classroom</a:t>
            </a:r>
          </a:p>
        </p:txBody>
      </p:sp>
      <p:sp>
        <p:nvSpPr>
          <p:cNvPr id="3" name="Content Placeholder 2"/>
          <p:cNvSpPr>
            <a:spLocks noGrp="1"/>
          </p:cNvSpPr>
          <p:nvPr>
            <p:ph idx="1"/>
          </p:nvPr>
        </p:nvSpPr>
        <p:spPr/>
        <p:txBody>
          <a:bodyPr/>
          <a:lstStyle/>
          <a:p>
            <a:pPr>
              <a:buFont typeface="Wingdings" charset="2"/>
              <a:buChar char="ü"/>
            </a:pPr>
            <a:r>
              <a:rPr lang="en-US" altLang="en-US" dirty="0">
                <a:ea typeface="ＭＳ Ｐゴシック" charset="-128"/>
                <a:cs typeface="Helvetica" charset="0"/>
              </a:rPr>
              <a:t>Physical Materials (workbooks, pens, </a:t>
            </a:r>
            <a:r>
              <a:rPr lang="en-US" altLang="en-US" dirty="0" err="1">
                <a:ea typeface="ＭＳ Ｐゴシック" charset="-128"/>
                <a:cs typeface="Helvetica" charset="0"/>
              </a:rPr>
              <a:t>etc</a:t>
            </a:r>
            <a:r>
              <a:rPr lang="en-US" altLang="en-US" dirty="0">
                <a:ea typeface="ＭＳ Ｐゴシック" charset="-128"/>
                <a:cs typeface="Helvetica" charset="0"/>
              </a:rPr>
              <a:t>)</a:t>
            </a:r>
          </a:p>
          <a:p>
            <a:pPr>
              <a:buFont typeface="Wingdings" charset="2"/>
              <a:buChar char="ü"/>
            </a:pPr>
            <a:endParaRPr lang="en-US" altLang="en-US" dirty="0">
              <a:ea typeface="ＭＳ Ｐゴシック" charset="-128"/>
              <a:cs typeface="Helvetica" charset="0"/>
            </a:endParaRPr>
          </a:p>
          <a:p>
            <a:pPr>
              <a:buFont typeface="Wingdings" charset="2"/>
              <a:buChar char="ü"/>
            </a:pPr>
            <a:r>
              <a:rPr lang="en-US" altLang="en-US" dirty="0">
                <a:ea typeface="ＭＳ Ｐゴシック" charset="-128"/>
                <a:cs typeface="Helvetica" charset="0"/>
              </a:rPr>
              <a:t>One computer for each pair of students</a:t>
            </a:r>
          </a:p>
          <a:p>
            <a:pPr>
              <a:buFont typeface="Wingdings" charset="2"/>
              <a:buChar char="ü"/>
            </a:pPr>
            <a:endParaRPr lang="en-US" altLang="en-US" dirty="0">
              <a:ea typeface="ＭＳ Ｐゴシック" charset="-128"/>
              <a:cs typeface="Helvetica" charset="0"/>
            </a:endParaRPr>
          </a:p>
          <a:p>
            <a:pPr>
              <a:buFont typeface="Wingdings" charset="2"/>
              <a:buChar char="ü"/>
            </a:pPr>
            <a:r>
              <a:rPr lang="en-US" altLang="en-US" dirty="0">
                <a:ea typeface="ＭＳ Ｐゴシック" charset="-128"/>
                <a:cs typeface="Helvetica" charset="0"/>
              </a:rPr>
              <a:t>Gmail Account (per-class? per-pair?)</a:t>
            </a:r>
          </a:p>
          <a:p>
            <a:pPr>
              <a:buFont typeface="Wingdings" charset="2"/>
              <a:buChar char="ü"/>
            </a:pPr>
            <a:endParaRPr lang="en-US" altLang="en-US" dirty="0">
              <a:ea typeface="ＭＳ Ｐゴシック" charset="-128"/>
              <a:cs typeface="Helvetica" charset="0"/>
            </a:endParaRPr>
          </a:p>
          <a:p>
            <a:pPr>
              <a:buFont typeface="Wingdings" charset="2"/>
              <a:buChar char="ü"/>
            </a:pPr>
            <a:r>
              <a:rPr lang="en-US" altLang="en-US" dirty="0">
                <a:ea typeface="ＭＳ Ｐゴシック" charset="-128"/>
                <a:cs typeface="Helvetica" charset="0"/>
              </a:rPr>
              <a:t>Log into </a:t>
            </a:r>
            <a:r>
              <a:rPr lang="en-US" altLang="en-US" dirty="0">
                <a:ea typeface="ＭＳ Ｐゴシック" charset="-128"/>
                <a:cs typeface="Helvetica" charset="0"/>
                <a:hlinkClick r:id="rId2"/>
              </a:rPr>
              <a:t>http://code.pyret.org/</a:t>
            </a:r>
            <a:endParaRPr lang="en-US" altLang="en-US" dirty="0">
              <a:ea typeface="ＭＳ Ｐゴシック" charset="-128"/>
              <a:cs typeface="Helvetica" charset="0"/>
            </a:endParaRPr>
          </a:p>
          <a:p>
            <a:pPr>
              <a:buFont typeface="Wingdings" charset="2"/>
              <a:buChar char="ü"/>
            </a:pPr>
            <a:endParaRPr lang="en-US" altLang="en-US" dirty="0">
              <a:ea typeface="ＭＳ Ｐゴシック" charset="-128"/>
              <a:cs typeface="Helvetica" charset="0"/>
            </a:endParaRPr>
          </a:p>
          <a:p>
            <a:pPr>
              <a:buFont typeface="Wingdings" charset="2"/>
              <a:buChar char="ü"/>
            </a:pPr>
            <a:r>
              <a:rPr lang="en-US" altLang="en-US" dirty="0">
                <a:ea typeface="ＭＳ Ｐゴシック" charset="-128"/>
                <a:cs typeface="Helvetica" charset="0"/>
              </a:rPr>
              <a:t>Go to </a:t>
            </a:r>
            <a:r>
              <a:rPr lang="en-US" altLang="en-US" dirty="0">
                <a:ea typeface="ＭＳ Ｐゴシック" charset="-128"/>
                <a:cs typeface="Helvetica" charset="0"/>
                <a:hlinkClick r:id="rId3"/>
              </a:rPr>
              <a:t>www.BootstrapWorld.org/materials</a:t>
            </a:r>
            <a:endParaRPr lang="en-US" altLang="en-US" dirty="0">
              <a:ea typeface="ＭＳ Ｐゴシック" charset="-128"/>
              <a:cs typeface="Helvetica" charset="0"/>
            </a:endParaRPr>
          </a:p>
          <a:p>
            <a:pPr>
              <a:buFont typeface="Wingdings" charset="2"/>
              <a:buChar char="ü"/>
            </a:pPr>
            <a:endParaRPr lang="en-US" altLang="en-US" dirty="0">
              <a:ea typeface="ＭＳ Ｐゴシック" charset="-128"/>
              <a:cs typeface="Helvetica" charset="0"/>
            </a:endParaRPr>
          </a:p>
        </p:txBody>
      </p:sp>
      <p:sp>
        <p:nvSpPr>
          <p:cNvPr id="4" name="Footer Placeholder 3"/>
          <p:cNvSpPr>
            <a:spLocks noGrp="1"/>
          </p:cNvSpPr>
          <p:nvPr>
            <p:ph type="ftr" sz="quarter" idx="11"/>
          </p:nvPr>
        </p:nvSpPr>
        <p:spPr/>
        <p:txBody>
          <a:bodyPr/>
          <a:lstStyle/>
          <a:p>
            <a:pPr>
              <a:defRPr/>
            </a:pPr>
            <a:r>
              <a:rPr lang="en-US"/>
              <a:t>www.BootstrapWorld.org     |    #BootstrapCS</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animEffect transition="in" filter="fade">
                                      <p:cBhvr>
                                        <p:cTn id="2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Unit 1</a:t>
            </a:r>
          </a:p>
        </p:txBody>
      </p:sp>
    </p:spTree>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Do Now</a:t>
            </a:r>
          </a:p>
        </p:txBody>
      </p:sp>
      <p:sp>
        <p:nvSpPr>
          <p:cNvPr id="9" name="Content Placeholder 2"/>
          <p:cNvSpPr>
            <a:spLocks noGrp="1"/>
          </p:cNvSpPr>
          <p:nvPr>
            <p:ph idx="1"/>
          </p:nvPr>
        </p:nvSpPr>
        <p:spPr>
          <a:xfrm>
            <a:off x="304800" y="1554163"/>
            <a:ext cx="8686800" cy="4525962"/>
          </a:xfrm>
        </p:spPr>
        <p:txBody>
          <a:bodyPr/>
          <a:lstStyle/>
          <a:p>
            <a:pPr eaLnBrk="1" hangingPunct="1">
              <a:lnSpc>
                <a:spcPct val="200000"/>
              </a:lnSpc>
            </a:pPr>
            <a:r>
              <a:rPr lang="en-US" altLang="en-US" sz="2400" dirty="0">
                <a:latin typeface="Helvetica" charset="0"/>
                <a:ea typeface="ＭＳ Ｐゴシック" charset="-128"/>
                <a:cs typeface="Helvetica" charset="0"/>
              </a:rPr>
              <a:t>Find a topic that interests you</a:t>
            </a:r>
          </a:p>
          <a:p>
            <a:pPr eaLnBrk="1" hangingPunct="1">
              <a:lnSpc>
                <a:spcPct val="200000"/>
              </a:lnSpc>
            </a:pPr>
            <a:r>
              <a:rPr lang="en-US" altLang="en-US" sz="2400" dirty="0">
                <a:latin typeface="Helvetica" charset="0"/>
                <a:ea typeface="ＭＳ Ｐゴシック" charset="-128"/>
                <a:cs typeface="Helvetica" charset="0"/>
              </a:rPr>
              <a:t>Choose a question, or create your own</a:t>
            </a:r>
          </a:p>
          <a:p>
            <a:pPr eaLnBrk="1" hangingPunct="1">
              <a:lnSpc>
                <a:spcPct val="200000"/>
              </a:lnSpc>
            </a:pPr>
            <a:r>
              <a:rPr lang="en-US" altLang="en-US" sz="2400" dirty="0">
                <a:latin typeface="Helvetica" charset="0"/>
                <a:ea typeface="ＭＳ Ｐゴシック" charset="-128"/>
                <a:cs typeface="Helvetica" charset="0"/>
              </a:rPr>
              <a:t>Discuss your answer to the question (2min)</a:t>
            </a:r>
          </a:p>
          <a:p>
            <a:pPr eaLnBrk="1" hangingPunct="1">
              <a:lnSpc>
                <a:spcPct val="200000"/>
              </a:lnSpc>
            </a:pPr>
            <a:r>
              <a:rPr lang="en-US" altLang="en-US" sz="2400" dirty="0">
                <a:latin typeface="Helvetica" charset="0"/>
                <a:ea typeface="ＭＳ Ｐゴシック" charset="-128"/>
                <a:cs typeface="Helvetica" charset="0"/>
              </a:rPr>
              <a:t>What measurements/data came up? (2min)</a:t>
            </a:r>
          </a:p>
          <a:p>
            <a:pPr eaLnBrk="1" hangingPunct="1">
              <a:lnSpc>
                <a:spcPct val="200000"/>
              </a:lnSpc>
            </a:pPr>
            <a:r>
              <a:rPr lang="en-US" altLang="en-US" sz="2400" dirty="0">
                <a:latin typeface="Helvetica" charset="0"/>
                <a:ea typeface="ＭＳ Ｐゴシック" charset="-128"/>
                <a:cs typeface="Helvetica" charset="0"/>
              </a:rPr>
              <a:t>Complete Page 1 in your workbook</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fade">
                                      <p:cBhvr>
                                        <p:cTn id="17" dur="500"/>
                                        <p:tgtEl>
                                          <p:spTgt spid="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xEl>
                                              <p:pRg st="3" end="3"/>
                                            </p:txEl>
                                          </p:spTgt>
                                        </p:tgtEl>
                                        <p:attrNameLst>
                                          <p:attrName>style.visibility</p:attrName>
                                        </p:attrNameLst>
                                      </p:cBhvr>
                                      <p:to>
                                        <p:strVal val="visible"/>
                                      </p:to>
                                    </p:set>
                                    <p:animEffect transition="in" filter="fade">
                                      <p:cBhvr>
                                        <p:cTn id="22" dur="500"/>
                                        <p:tgtEl>
                                          <p:spTgt spid="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xEl>
                                              <p:pRg st="4" end="4"/>
                                            </p:txEl>
                                          </p:spTgt>
                                        </p:tgtEl>
                                        <p:attrNameLst>
                                          <p:attrName>style.visibility</p:attrName>
                                        </p:attrNameLst>
                                      </p:cBhvr>
                                      <p:to>
                                        <p:strVal val="visible"/>
                                      </p:to>
                                    </p:set>
                                    <p:animEffect transition="in" filter="fade">
                                      <p:cBhvr>
                                        <p:cTn id="27" dur="500"/>
                                        <p:tgtEl>
                                          <p:spTgt spid="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Numbers and Strings in </a:t>
            </a:r>
            <a:r>
              <a:rPr lang="en-US" dirty="0" err="1"/>
              <a:t>Pyret</a:t>
            </a:r>
            <a:endParaRPr lang="en-US" dirty="0"/>
          </a:p>
        </p:txBody>
      </p:sp>
      <p:sp>
        <p:nvSpPr>
          <p:cNvPr id="9" name="Content Placeholder 2"/>
          <p:cNvSpPr>
            <a:spLocks noGrp="1"/>
          </p:cNvSpPr>
          <p:nvPr>
            <p:ph idx="1"/>
          </p:nvPr>
        </p:nvSpPr>
        <p:spPr>
          <a:xfrm>
            <a:off x="304800" y="1554163"/>
            <a:ext cx="8686800" cy="4525962"/>
          </a:xfrm>
        </p:spPr>
        <p:txBody>
          <a:bodyPr/>
          <a:lstStyle/>
          <a:p>
            <a:pPr eaLnBrk="1" hangingPunct="1">
              <a:lnSpc>
                <a:spcPct val="200000"/>
              </a:lnSpc>
            </a:pPr>
            <a:r>
              <a:rPr lang="en-US" altLang="en-US" sz="2400" dirty="0">
                <a:latin typeface="Helvetica" charset="0"/>
                <a:ea typeface="ＭＳ Ｐゴシック" charset="-128"/>
                <a:cs typeface="Helvetica" charset="0"/>
              </a:rPr>
              <a:t>Start a new </a:t>
            </a:r>
            <a:r>
              <a:rPr lang="en-US" altLang="en-US" sz="2400" dirty="0" err="1">
                <a:latin typeface="Helvetica" charset="0"/>
                <a:ea typeface="ＭＳ Ｐゴシック" charset="-128"/>
                <a:cs typeface="Helvetica" charset="0"/>
              </a:rPr>
              <a:t>Pyret</a:t>
            </a:r>
            <a:r>
              <a:rPr lang="en-US" altLang="en-US" sz="2400" dirty="0">
                <a:latin typeface="Helvetica" charset="0"/>
                <a:ea typeface="ＭＳ Ｐゴシック" charset="-128"/>
                <a:cs typeface="Helvetica" charset="0"/>
              </a:rPr>
              <a:t> Program</a:t>
            </a:r>
          </a:p>
          <a:p>
            <a:pPr eaLnBrk="1" hangingPunct="1">
              <a:lnSpc>
                <a:spcPct val="200000"/>
              </a:lnSpc>
            </a:pPr>
            <a:r>
              <a:rPr lang="en-US" altLang="en-US" sz="2400" dirty="0">
                <a:latin typeface="Helvetica" charset="0"/>
                <a:ea typeface="ＭＳ Ｐゴシック" charset="-128"/>
                <a:cs typeface="Helvetica" charset="0"/>
              </a:rPr>
              <a:t>Making Numbers</a:t>
            </a:r>
          </a:p>
          <a:p>
            <a:pPr eaLnBrk="1" hangingPunct="1">
              <a:lnSpc>
                <a:spcPct val="200000"/>
              </a:lnSpc>
            </a:pPr>
            <a:r>
              <a:rPr lang="en-US" altLang="en-US" sz="2400" dirty="0">
                <a:latin typeface="Helvetica" charset="0"/>
                <a:ea typeface="ＭＳ Ｐゴシック" charset="-128"/>
                <a:cs typeface="Helvetica" charset="0"/>
              </a:rPr>
              <a:t>Making Strings</a:t>
            </a:r>
          </a:p>
          <a:p>
            <a:pPr eaLnBrk="1" hangingPunct="1">
              <a:lnSpc>
                <a:spcPct val="200000"/>
              </a:lnSpc>
            </a:pPr>
            <a:r>
              <a:rPr lang="en-US" altLang="en-US" sz="2400" dirty="0">
                <a:latin typeface="Helvetica" charset="0"/>
                <a:ea typeface="ＭＳ Ｐゴシック" charset="-128"/>
                <a:cs typeface="Helvetica" charset="0"/>
              </a:rPr>
              <a:t>Operations</a:t>
            </a:r>
          </a:p>
          <a:p>
            <a:pPr eaLnBrk="1" hangingPunct="1">
              <a:lnSpc>
                <a:spcPct val="200000"/>
              </a:lnSpc>
            </a:pPr>
            <a:r>
              <a:rPr lang="en-US" altLang="en-US" sz="2400" dirty="0">
                <a:latin typeface="Helvetica" charset="0"/>
                <a:ea typeface="ＭＳ Ｐゴシック" charset="-128"/>
                <a:cs typeface="Helvetica" charset="0"/>
              </a:rPr>
              <a:t>Turn to Page 2</a:t>
            </a:r>
            <a:r>
              <a:rPr lang="mr-IN" altLang="en-US" sz="2400" dirty="0">
                <a:latin typeface="Helvetica" charset="0"/>
                <a:ea typeface="ＭＳ Ｐゴシック" charset="-128"/>
                <a:cs typeface="Helvetica" charset="0"/>
              </a:rPr>
              <a:t>…</a:t>
            </a:r>
            <a:endParaRPr lang="en-US" altLang="en-US" sz="2400" dirty="0">
              <a:latin typeface="Helvetica" charset="0"/>
              <a:ea typeface="ＭＳ Ｐゴシック" charset="-128"/>
              <a:cs typeface="Helvetica" charset="0"/>
            </a:endParaRP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982416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fade">
                                      <p:cBhvr>
                                        <p:cTn id="17" dur="500"/>
                                        <p:tgtEl>
                                          <p:spTgt spid="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xEl>
                                              <p:pRg st="3" end="3"/>
                                            </p:txEl>
                                          </p:spTgt>
                                        </p:tgtEl>
                                        <p:attrNameLst>
                                          <p:attrName>style.visibility</p:attrName>
                                        </p:attrNameLst>
                                      </p:cBhvr>
                                      <p:to>
                                        <p:strVal val="visible"/>
                                      </p:to>
                                    </p:set>
                                    <p:animEffect transition="in" filter="fade">
                                      <p:cBhvr>
                                        <p:cTn id="22" dur="500"/>
                                        <p:tgtEl>
                                          <p:spTgt spid="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xEl>
                                              <p:pRg st="4" end="4"/>
                                            </p:txEl>
                                          </p:spTgt>
                                        </p:tgtEl>
                                        <p:attrNameLst>
                                          <p:attrName>style.visibility</p:attrName>
                                        </p:attrNameLst>
                                      </p:cBhvr>
                                      <p:to>
                                        <p:strVal val="visible"/>
                                      </p:to>
                                    </p:set>
                                    <p:animEffect transition="in" filter="fade">
                                      <p:cBhvr>
                                        <p:cTn id="27" dur="500"/>
                                        <p:tgtEl>
                                          <p:spTgt spid="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Error Messages</a:t>
            </a:r>
          </a:p>
        </p:txBody>
      </p:sp>
      <p:sp>
        <p:nvSpPr>
          <p:cNvPr id="62466" name="Content Placeholder 2"/>
          <p:cNvSpPr>
            <a:spLocks noGrp="1"/>
          </p:cNvSpPr>
          <p:nvPr>
            <p:ph idx="1"/>
          </p:nvPr>
        </p:nvSpPr>
        <p:spPr>
          <a:xfrm>
            <a:off x="304800" y="1828800"/>
            <a:ext cx="8686800" cy="4251325"/>
          </a:xfrm>
        </p:spPr>
        <p:txBody>
          <a:bodyPr/>
          <a:lstStyle/>
          <a:p>
            <a:pPr marL="0" indent="0">
              <a:lnSpc>
                <a:spcPct val="200000"/>
              </a:lnSpc>
              <a:buFont typeface="Wingdings" charset="2"/>
              <a:buNone/>
              <a:defRPr/>
            </a:pPr>
            <a:r>
              <a:rPr lang="en-US" altLang="en-US" dirty="0">
                <a:latin typeface="Helvetica" charset="0"/>
                <a:ea typeface="ＭＳ Ｐゴシック" charset="-128"/>
                <a:cs typeface="Helvetica" charset="0"/>
              </a:rPr>
              <a:t>How we react is key: are we scared or excited?</a:t>
            </a:r>
          </a:p>
          <a:p>
            <a:pPr>
              <a:lnSpc>
                <a:spcPct val="200000"/>
              </a:lnSpc>
              <a:defRPr/>
            </a:pPr>
            <a:r>
              <a:rPr lang="en-US" altLang="en-US" dirty="0">
                <a:latin typeface="Helvetica" charset="0"/>
                <a:ea typeface="ＭＳ Ｐゴシック" charset="-128"/>
                <a:cs typeface="Helvetica" charset="0"/>
              </a:rPr>
              <a:t>“The computer is giving you a </a:t>
            </a:r>
            <a:r>
              <a:rPr lang="en-US" altLang="en-US" i="1" dirty="0">
                <a:latin typeface="Helvetica" charset="0"/>
                <a:ea typeface="ＭＳ Ｐゴシック" charset="-128"/>
                <a:cs typeface="Helvetica" charset="0"/>
              </a:rPr>
              <a:t>clue</a:t>
            </a:r>
            <a:r>
              <a:rPr lang="mr-IN" altLang="en-US" dirty="0">
                <a:latin typeface="Helvetica" charset="0"/>
                <a:ea typeface="ＭＳ Ｐゴシック" charset="-128"/>
                <a:cs typeface="Helvetica" charset="0"/>
              </a:rPr>
              <a:t>…</a:t>
            </a:r>
            <a:r>
              <a:rPr lang="en-US" altLang="en-US" dirty="0">
                <a:latin typeface="Helvetica" charset="0"/>
                <a:ea typeface="ＭＳ Ｐゴシック" charset="-128"/>
                <a:cs typeface="Helvetica" charset="0"/>
              </a:rPr>
              <a:t>”</a:t>
            </a:r>
          </a:p>
          <a:p>
            <a:pPr>
              <a:lnSpc>
                <a:spcPct val="200000"/>
              </a:lnSpc>
              <a:defRPr/>
            </a:pPr>
            <a:r>
              <a:rPr lang="en-US" altLang="en-US" dirty="0">
                <a:latin typeface="Helvetica" charset="0"/>
                <a:ea typeface="ＭＳ Ｐゴシック" charset="-128"/>
                <a:cs typeface="Helvetica" charset="0"/>
              </a:rPr>
              <a:t>“What do you think it’s trying to tell us</a:t>
            </a:r>
            <a:r>
              <a:rPr lang="mr-IN" altLang="en-US" dirty="0">
                <a:latin typeface="Helvetica" charset="0"/>
                <a:ea typeface="ＭＳ Ｐゴシック" charset="-128"/>
                <a:cs typeface="Helvetica" charset="0"/>
              </a:rPr>
              <a:t>…</a:t>
            </a:r>
            <a:r>
              <a:rPr lang="en-US" altLang="en-US" dirty="0">
                <a:latin typeface="Helvetica" charset="0"/>
                <a:ea typeface="ＭＳ Ｐゴシック" charset="-128"/>
                <a:cs typeface="Helvetica" charset="0"/>
              </a:rPr>
              <a:t>?”</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Definitions in </a:t>
            </a:r>
            <a:r>
              <a:rPr lang="en-US" dirty="0" err="1"/>
              <a:t>Pyret</a:t>
            </a:r>
            <a:endParaRPr lang="en-US" dirty="0"/>
          </a:p>
        </p:txBody>
      </p:sp>
      <p:sp>
        <p:nvSpPr>
          <p:cNvPr id="9" name="Content Placeholder 2"/>
          <p:cNvSpPr>
            <a:spLocks noGrp="1"/>
          </p:cNvSpPr>
          <p:nvPr>
            <p:ph idx="1"/>
          </p:nvPr>
        </p:nvSpPr>
        <p:spPr>
          <a:xfrm>
            <a:off x="304800" y="1554163"/>
            <a:ext cx="8686800" cy="4525962"/>
          </a:xfrm>
        </p:spPr>
        <p:txBody>
          <a:bodyPr/>
          <a:lstStyle/>
          <a:p>
            <a:pPr marL="0" indent="0">
              <a:buNone/>
            </a:pPr>
            <a:r>
              <a:rPr lang="en-US" sz="2400" dirty="0"/>
              <a:t>Suppose you want to throw a pizza party for a class of 16 students. We need to buy one of each of these per student:</a:t>
            </a:r>
          </a:p>
          <a:p>
            <a:pPr lvl="1" fontAlgn="ctr"/>
            <a:r>
              <a:rPr lang="en-US" sz="2000" dirty="0"/>
              <a:t>1 Slice of Pizza : $2.50</a:t>
            </a:r>
          </a:p>
          <a:p>
            <a:pPr lvl="1" fontAlgn="ctr"/>
            <a:r>
              <a:rPr lang="en-US" sz="2000" dirty="0"/>
              <a:t>1 Plastic Plate : $0.20</a:t>
            </a:r>
          </a:p>
          <a:p>
            <a:pPr lvl="1" fontAlgn="ctr"/>
            <a:r>
              <a:rPr lang="en-US" sz="2000" dirty="0"/>
              <a:t>1 Soda : $0.98</a:t>
            </a:r>
          </a:p>
          <a:p>
            <a:endParaRPr lang="en-US" sz="2400" dirty="0"/>
          </a:p>
          <a:p>
            <a:r>
              <a:rPr lang="en-US" sz="2400" dirty="0"/>
              <a:t>What code will compute the total cost for the party?</a:t>
            </a:r>
          </a:p>
          <a:p>
            <a:endParaRPr lang="en-US" sz="2400" dirty="0"/>
          </a:p>
          <a:p>
            <a:r>
              <a:rPr lang="en-US" sz="2400" dirty="0"/>
              <a:t>Defining variables: </a:t>
            </a:r>
            <a:r>
              <a:rPr lang="en-US" sz="2400" dirty="0">
                <a:latin typeface="Courier New" charset="0"/>
                <a:ea typeface="Courier New" charset="0"/>
                <a:cs typeface="Courier New" charset="0"/>
              </a:rPr>
              <a:t>party-people</a:t>
            </a:r>
          </a:p>
          <a:p>
            <a:endParaRPr lang="en-US" sz="2400" dirty="0">
              <a:latin typeface="Courier New" charset="0"/>
              <a:ea typeface="Courier New" charset="0"/>
              <a:cs typeface="Courier New" charset="0"/>
            </a:endParaRPr>
          </a:p>
          <a:p>
            <a:r>
              <a:rPr lang="en-US" sz="2400" dirty="0"/>
              <a:t>Turn to page 3</a:t>
            </a:r>
            <a:r>
              <a:rPr lang="mr-IN" sz="2400" dirty="0"/>
              <a:t>…</a:t>
            </a:r>
            <a:endParaRPr lang="en-US" sz="2400" dirty="0"/>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794512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xEl>
                                              <p:pRg st="1" end="1"/>
                                            </p:txEl>
                                          </p:spTgt>
                                        </p:tgtEl>
                                        <p:attrNameLst>
                                          <p:attrName>style.visibility</p:attrName>
                                        </p:attrNameLst>
                                      </p:cBhvr>
                                      <p:to>
                                        <p:strVal val="visible"/>
                                      </p:to>
                                    </p:set>
                                    <p:animEffect transition="in" filter="fade">
                                      <p:cBhvr>
                                        <p:cTn id="10" dur="500"/>
                                        <p:tgtEl>
                                          <p:spTgt spid="9">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xEl>
                                              <p:pRg st="2" end="2"/>
                                            </p:txEl>
                                          </p:spTgt>
                                        </p:tgtEl>
                                        <p:attrNameLst>
                                          <p:attrName>style.visibility</p:attrName>
                                        </p:attrNameLst>
                                      </p:cBhvr>
                                      <p:to>
                                        <p:strVal val="visible"/>
                                      </p:to>
                                    </p:set>
                                    <p:animEffect transition="in" filter="fade">
                                      <p:cBhvr>
                                        <p:cTn id="13" dur="500"/>
                                        <p:tgtEl>
                                          <p:spTgt spid="9">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
                                            <p:txEl>
                                              <p:pRg st="3" end="3"/>
                                            </p:txEl>
                                          </p:spTgt>
                                        </p:tgtEl>
                                        <p:attrNameLst>
                                          <p:attrName>style.visibility</p:attrName>
                                        </p:attrNameLst>
                                      </p:cBhvr>
                                      <p:to>
                                        <p:strVal val="visible"/>
                                      </p:to>
                                    </p:set>
                                    <p:animEffect transition="in" filter="fade">
                                      <p:cBhvr>
                                        <p:cTn id="16" dur="500"/>
                                        <p:tgtEl>
                                          <p:spTgt spid="9">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9">
                                            <p:txEl>
                                              <p:pRg st="5" end="5"/>
                                            </p:txEl>
                                          </p:spTgt>
                                        </p:tgtEl>
                                        <p:attrNameLst>
                                          <p:attrName>style.visibility</p:attrName>
                                        </p:attrNameLst>
                                      </p:cBhvr>
                                      <p:to>
                                        <p:strVal val="visible"/>
                                      </p:to>
                                    </p:set>
                                    <p:animEffect transition="in" filter="fade">
                                      <p:cBhvr>
                                        <p:cTn id="21" dur="500"/>
                                        <p:tgtEl>
                                          <p:spTgt spid="9">
                                            <p:txEl>
                                              <p:pRg st="5" end="5"/>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9">
                                            <p:txEl>
                                              <p:pRg st="7" end="7"/>
                                            </p:txEl>
                                          </p:spTgt>
                                        </p:tgtEl>
                                        <p:attrNameLst>
                                          <p:attrName>style.visibility</p:attrName>
                                        </p:attrNameLst>
                                      </p:cBhvr>
                                      <p:to>
                                        <p:strVal val="visible"/>
                                      </p:to>
                                    </p:set>
                                    <p:animEffect transition="in" filter="fade">
                                      <p:cBhvr>
                                        <p:cTn id="26" dur="500"/>
                                        <p:tgtEl>
                                          <p:spTgt spid="9">
                                            <p:txEl>
                                              <p:pRg st="7" end="7"/>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9">
                                            <p:txEl>
                                              <p:pRg st="9" end="9"/>
                                            </p:txEl>
                                          </p:spTgt>
                                        </p:tgtEl>
                                        <p:attrNameLst>
                                          <p:attrName>style.visibility</p:attrName>
                                        </p:attrNameLst>
                                      </p:cBhvr>
                                      <p:to>
                                        <p:strVal val="visible"/>
                                      </p:to>
                                    </p:set>
                                    <p:animEffect transition="in" filter="fade">
                                      <p:cBhvr>
                                        <p:cTn id="31" dur="500"/>
                                        <p:tgtEl>
                                          <p:spTgt spid="9">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Functions in </a:t>
            </a:r>
            <a:r>
              <a:rPr lang="en-US" dirty="0" err="1"/>
              <a:t>Pyret</a:t>
            </a:r>
            <a:endParaRPr lang="en-US" dirty="0"/>
          </a:p>
        </p:txBody>
      </p:sp>
      <p:sp>
        <p:nvSpPr>
          <p:cNvPr id="9" name="Content Placeholder 2"/>
          <p:cNvSpPr>
            <a:spLocks noGrp="1"/>
          </p:cNvSpPr>
          <p:nvPr>
            <p:ph idx="1"/>
          </p:nvPr>
        </p:nvSpPr>
        <p:spPr>
          <a:xfrm>
            <a:off x="304800" y="1554163"/>
            <a:ext cx="8686800" cy="4525962"/>
          </a:xfrm>
        </p:spPr>
        <p:txBody>
          <a:bodyPr/>
          <a:lstStyle/>
          <a:p>
            <a:pPr marL="0" indent="0">
              <a:buNone/>
            </a:pPr>
            <a:r>
              <a:rPr lang="en-US" sz="2400" dirty="0"/>
              <a:t>Let’s explore a new function: </a:t>
            </a:r>
            <a:r>
              <a:rPr lang="en-US" sz="2400" dirty="0" err="1">
                <a:latin typeface="Courier New" charset="0"/>
                <a:ea typeface="Courier New" charset="0"/>
                <a:cs typeface="Courier New" charset="0"/>
              </a:rPr>
              <a:t>num</a:t>
            </a:r>
            <a:r>
              <a:rPr lang="en-US" sz="2400" dirty="0">
                <a:latin typeface="Courier New" charset="0"/>
                <a:ea typeface="Courier New" charset="0"/>
                <a:cs typeface="Courier New" charset="0"/>
              </a:rPr>
              <a:t>-min</a:t>
            </a:r>
            <a:r>
              <a:rPr lang="en-US" sz="2400" dirty="0"/>
              <a:t>. Type each of these lines of code into the interactions area and hit enter.</a:t>
            </a:r>
          </a:p>
          <a:p>
            <a:pPr lvl="1" fontAlgn="ctr"/>
            <a:r>
              <a:rPr lang="en-US" sz="2000" dirty="0" err="1">
                <a:latin typeface="Courier" charset="0"/>
                <a:ea typeface="Courier" charset="0"/>
                <a:cs typeface="Courier" charset="0"/>
              </a:rPr>
              <a:t>num</a:t>
            </a:r>
            <a:r>
              <a:rPr lang="en-US" sz="2000" dirty="0">
                <a:latin typeface="Courier" charset="0"/>
                <a:ea typeface="Courier" charset="0"/>
                <a:cs typeface="Courier" charset="0"/>
              </a:rPr>
              <a:t>-min(0,  1)</a:t>
            </a:r>
          </a:p>
          <a:p>
            <a:pPr lvl="1" fontAlgn="ctr"/>
            <a:r>
              <a:rPr lang="en-US" sz="2000" dirty="0" err="1">
                <a:latin typeface="Courier" charset="0"/>
                <a:ea typeface="Courier" charset="0"/>
                <a:cs typeface="Courier" charset="0"/>
              </a:rPr>
              <a:t>num</a:t>
            </a:r>
            <a:r>
              <a:rPr lang="en-US" sz="2000" dirty="0">
                <a:latin typeface="Courier" charset="0"/>
                <a:ea typeface="Courier" charset="0"/>
                <a:cs typeface="Courier" charset="0"/>
              </a:rPr>
              <a:t>-min(-5,  2)</a:t>
            </a:r>
          </a:p>
          <a:p>
            <a:pPr lvl="1" fontAlgn="ctr"/>
            <a:r>
              <a:rPr lang="en-US" sz="2000" dirty="0" err="1">
                <a:latin typeface="Courier" charset="0"/>
                <a:ea typeface="Courier" charset="0"/>
                <a:cs typeface="Courier" charset="0"/>
              </a:rPr>
              <a:t>num</a:t>
            </a:r>
            <a:r>
              <a:rPr lang="en-US" sz="2000" dirty="0">
                <a:latin typeface="Courier" charset="0"/>
                <a:ea typeface="Courier" charset="0"/>
                <a:cs typeface="Courier" charset="0"/>
              </a:rPr>
              <a:t>-min(8,  6)</a:t>
            </a:r>
          </a:p>
          <a:p>
            <a:pPr lvl="1" fontAlgn="ctr"/>
            <a:endParaRPr lang="en-US" sz="2000" dirty="0">
              <a:latin typeface="Courier New" charset="0"/>
              <a:ea typeface="Courier New" charset="0"/>
              <a:cs typeface="Courier New" charset="0"/>
            </a:endParaRPr>
          </a:p>
          <a:p>
            <a:r>
              <a:rPr lang="en-US" sz="2400" dirty="0"/>
              <a:t>How many arguments does </a:t>
            </a:r>
            <a:r>
              <a:rPr lang="en-US" sz="2400" dirty="0" err="1">
                <a:latin typeface="Courier New" charset="0"/>
                <a:ea typeface="Courier New" charset="0"/>
                <a:cs typeface="Courier New" charset="0"/>
              </a:rPr>
              <a:t>num</a:t>
            </a:r>
            <a:r>
              <a:rPr lang="en-US" sz="2400" dirty="0">
                <a:latin typeface="Courier New" charset="0"/>
                <a:ea typeface="Courier New" charset="0"/>
                <a:cs typeface="Courier New" charset="0"/>
              </a:rPr>
              <a:t>-min</a:t>
            </a:r>
            <a:r>
              <a:rPr lang="en-US" sz="2400" dirty="0"/>
              <a:t> have? </a:t>
            </a:r>
          </a:p>
          <a:p>
            <a:r>
              <a:rPr lang="en-US" sz="2400" dirty="0"/>
              <a:t>What type of values does this function take in? </a:t>
            </a:r>
          </a:p>
          <a:p>
            <a:r>
              <a:rPr lang="en-US" sz="2400" dirty="0"/>
              <a:t>What type of value does this function output? </a:t>
            </a:r>
          </a:p>
          <a:p>
            <a:r>
              <a:rPr lang="en-US" sz="2400" dirty="0"/>
              <a:t>How does this output relate to the arguments?</a:t>
            </a:r>
          </a:p>
          <a:p>
            <a:endParaRPr lang="en-US" sz="2400" dirty="0"/>
          </a:p>
          <a:p>
            <a:r>
              <a:rPr lang="en-US" sz="2400" dirty="0"/>
              <a:t>Try </a:t>
            </a:r>
            <a:r>
              <a:rPr lang="en-US" sz="2400" dirty="0" err="1">
                <a:latin typeface="Courier New" charset="0"/>
                <a:ea typeface="Courier New" charset="0"/>
                <a:cs typeface="Courier New" charset="0"/>
              </a:rPr>
              <a:t>num-sqrt</a:t>
            </a:r>
            <a:endParaRPr lang="en-US" sz="2400" dirty="0">
              <a:latin typeface="Courier New" charset="0"/>
              <a:ea typeface="Courier New" charset="0"/>
              <a:cs typeface="Courier New" charset="0"/>
            </a:endParaRPr>
          </a:p>
          <a:p>
            <a:endParaRPr lang="en-US" sz="2400" dirty="0"/>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080166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xEl>
                                              <p:pRg st="1" end="1"/>
                                            </p:txEl>
                                          </p:spTgt>
                                        </p:tgtEl>
                                        <p:attrNameLst>
                                          <p:attrName>style.visibility</p:attrName>
                                        </p:attrNameLst>
                                      </p:cBhvr>
                                      <p:to>
                                        <p:strVal val="visible"/>
                                      </p:to>
                                    </p:set>
                                    <p:animEffect transition="in" filter="fade">
                                      <p:cBhvr>
                                        <p:cTn id="10" dur="500"/>
                                        <p:tgtEl>
                                          <p:spTgt spid="9">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xEl>
                                              <p:pRg st="2" end="2"/>
                                            </p:txEl>
                                          </p:spTgt>
                                        </p:tgtEl>
                                        <p:attrNameLst>
                                          <p:attrName>style.visibility</p:attrName>
                                        </p:attrNameLst>
                                      </p:cBhvr>
                                      <p:to>
                                        <p:strVal val="visible"/>
                                      </p:to>
                                    </p:set>
                                    <p:animEffect transition="in" filter="fade">
                                      <p:cBhvr>
                                        <p:cTn id="13" dur="500"/>
                                        <p:tgtEl>
                                          <p:spTgt spid="9">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
                                            <p:txEl>
                                              <p:pRg st="3" end="3"/>
                                            </p:txEl>
                                          </p:spTgt>
                                        </p:tgtEl>
                                        <p:attrNameLst>
                                          <p:attrName>style.visibility</p:attrName>
                                        </p:attrNameLst>
                                      </p:cBhvr>
                                      <p:to>
                                        <p:strVal val="visible"/>
                                      </p:to>
                                    </p:set>
                                    <p:animEffect transition="in" filter="fade">
                                      <p:cBhvr>
                                        <p:cTn id="16" dur="500"/>
                                        <p:tgtEl>
                                          <p:spTgt spid="9">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9">
                                            <p:txEl>
                                              <p:pRg st="5" end="5"/>
                                            </p:txEl>
                                          </p:spTgt>
                                        </p:tgtEl>
                                        <p:attrNameLst>
                                          <p:attrName>style.visibility</p:attrName>
                                        </p:attrNameLst>
                                      </p:cBhvr>
                                      <p:to>
                                        <p:strVal val="visible"/>
                                      </p:to>
                                    </p:set>
                                    <p:animEffect transition="in" filter="fade">
                                      <p:cBhvr>
                                        <p:cTn id="21" dur="500"/>
                                        <p:tgtEl>
                                          <p:spTgt spid="9">
                                            <p:txEl>
                                              <p:pRg st="5" end="5"/>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9">
                                            <p:txEl>
                                              <p:pRg st="6" end="6"/>
                                            </p:txEl>
                                          </p:spTgt>
                                        </p:tgtEl>
                                        <p:attrNameLst>
                                          <p:attrName>style.visibility</p:attrName>
                                        </p:attrNameLst>
                                      </p:cBhvr>
                                      <p:to>
                                        <p:strVal val="visible"/>
                                      </p:to>
                                    </p:set>
                                    <p:animEffect transition="in" filter="fade">
                                      <p:cBhvr>
                                        <p:cTn id="26" dur="500"/>
                                        <p:tgtEl>
                                          <p:spTgt spid="9">
                                            <p:txEl>
                                              <p:pRg st="6" end="6"/>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9">
                                            <p:txEl>
                                              <p:pRg st="7" end="7"/>
                                            </p:txEl>
                                          </p:spTgt>
                                        </p:tgtEl>
                                        <p:attrNameLst>
                                          <p:attrName>style.visibility</p:attrName>
                                        </p:attrNameLst>
                                      </p:cBhvr>
                                      <p:to>
                                        <p:strVal val="visible"/>
                                      </p:to>
                                    </p:set>
                                    <p:animEffect transition="in" filter="fade">
                                      <p:cBhvr>
                                        <p:cTn id="31" dur="500"/>
                                        <p:tgtEl>
                                          <p:spTgt spid="9">
                                            <p:txEl>
                                              <p:pRg st="7" end="7"/>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9">
                                            <p:txEl>
                                              <p:pRg st="8" end="8"/>
                                            </p:txEl>
                                          </p:spTgt>
                                        </p:tgtEl>
                                        <p:attrNameLst>
                                          <p:attrName>style.visibility</p:attrName>
                                        </p:attrNameLst>
                                      </p:cBhvr>
                                      <p:to>
                                        <p:strVal val="visible"/>
                                      </p:to>
                                    </p:set>
                                    <p:animEffect transition="in" filter="fade">
                                      <p:cBhvr>
                                        <p:cTn id="36" dur="500"/>
                                        <p:tgtEl>
                                          <p:spTgt spid="9">
                                            <p:txEl>
                                              <p:pRg st="8" end="8"/>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9">
                                            <p:txEl>
                                              <p:pRg st="10" end="10"/>
                                            </p:txEl>
                                          </p:spTgt>
                                        </p:tgtEl>
                                        <p:attrNameLst>
                                          <p:attrName>style.visibility</p:attrName>
                                        </p:attrNameLst>
                                      </p:cBhvr>
                                      <p:to>
                                        <p:strVal val="visible"/>
                                      </p:to>
                                    </p:set>
                                    <p:animEffect transition="in" filter="fade">
                                      <p:cBhvr>
                                        <p:cTn id="41" dur="500"/>
                                        <p:tgtEl>
                                          <p:spTgt spid="9">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Page 46: </a:t>
            </a:r>
            <a:r>
              <a:rPr lang="en-US" b="0" dirty="0"/>
              <a:t>Contracts</a:t>
            </a:r>
          </a:p>
        </p:txBody>
      </p:sp>
      <p:sp>
        <p:nvSpPr>
          <p:cNvPr id="4" name="Rectangle 3"/>
          <p:cNvSpPr>
            <a:spLocks noChangeArrowheads="1"/>
          </p:cNvSpPr>
          <p:nvPr/>
        </p:nvSpPr>
        <p:spPr bwMode="auto">
          <a:xfrm>
            <a:off x="304800" y="1828800"/>
            <a:ext cx="8610600" cy="24837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indent="346075" eaLnBrk="1" hangingPunct="1">
              <a:spcAft>
                <a:spcPts val="1800"/>
              </a:spcAft>
              <a:buClr>
                <a:srgbClr val="4C4C4C"/>
              </a:buClr>
              <a:buSzTx/>
              <a:buFontTx/>
              <a:buNone/>
              <a:tabLst>
                <a:tab pos="1655763" algn="l"/>
                <a:tab pos="2227263" algn="l"/>
                <a:tab pos="4746625" algn="l"/>
              </a:tabLst>
            </a:pPr>
            <a:r>
              <a:rPr lang="en-US" altLang="en-US" sz="2400" i="1" u="sng" dirty="0">
                <a:latin typeface="Courier New" charset="0"/>
                <a:ea typeface="Courier New" charset="0"/>
                <a:cs typeface="Courier New" charset="0"/>
              </a:rPr>
              <a:t>&lt;name&gt;		:  &lt;domain&gt;   	</a:t>
            </a:r>
            <a:r>
              <a:rPr lang="en-US" altLang="en-US" sz="2400" i="1" u="sng" dirty="0">
                <a:latin typeface="Courier New" charset="0"/>
                <a:ea typeface="Courier New" charset="0"/>
                <a:cs typeface="Courier New" charset="0"/>
                <a:sym typeface="Wingdings" charset="2"/>
              </a:rPr>
              <a:t> &lt;range&gt;</a:t>
            </a:r>
            <a:endParaRPr lang="en-US" altLang="en-US" sz="2400" i="1" u="sng" dirty="0">
              <a:latin typeface="Courier New" charset="0"/>
              <a:ea typeface="Courier New" charset="0"/>
              <a:cs typeface="Courier New" charset="0"/>
            </a:endParaRPr>
          </a:p>
          <a:p>
            <a:pPr indent="346075" eaLnBrk="1" hangingPunct="1">
              <a:spcAft>
                <a:spcPts val="1800"/>
              </a:spcAft>
              <a:buClr>
                <a:srgbClr val="4C4C4C"/>
              </a:buClr>
              <a:buSzTx/>
              <a:buFontTx/>
              <a:buNone/>
              <a:tabLst>
                <a:tab pos="1655763" algn="l"/>
                <a:tab pos="2227263" algn="l"/>
                <a:tab pos="4746625" algn="l"/>
              </a:tabLst>
            </a:pPr>
            <a:r>
              <a:rPr lang="en-US" altLang="en-US" sz="2400" b="1" dirty="0">
                <a:solidFill>
                  <a:schemeClr val="accent1"/>
                </a:solidFill>
                <a:latin typeface="Courier New" charset="0"/>
                <a:ea typeface="Courier New" charset="0"/>
                <a:cs typeface="Courier New" charset="0"/>
              </a:rPr>
              <a:t># </a:t>
            </a:r>
            <a:r>
              <a:rPr lang="en-US" altLang="en-US" sz="2400" b="1" dirty="0" err="1">
                <a:solidFill>
                  <a:schemeClr val="accent1"/>
                </a:solidFill>
                <a:latin typeface="Courier New" charset="0"/>
                <a:ea typeface="Courier New" charset="0"/>
                <a:cs typeface="Courier New" charset="0"/>
              </a:rPr>
              <a:t>MrCoffee</a:t>
            </a:r>
            <a:r>
              <a:rPr lang="en-US" altLang="en-US" sz="2400" b="1" dirty="0">
                <a:solidFill>
                  <a:schemeClr val="accent1"/>
                </a:solidFill>
                <a:latin typeface="Courier New" charset="0"/>
                <a:ea typeface="Courier New" charset="0"/>
                <a:cs typeface="Courier New" charset="0"/>
              </a:rPr>
              <a:t>	 ::  Beans Water  </a:t>
            </a:r>
            <a:r>
              <a:rPr lang="en-US" altLang="en-US" sz="2400" b="1" dirty="0">
                <a:solidFill>
                  <a:schemeClr val="accent1"/>
                </a:solidFill>
                <a:latin typeface="Courier New" charset="0"/>
                <a:ea typeface="Courier New" charset="0"/>
                <a:cs typeface="Courier New" charset="0"/>
                <a:sym typeface="Wingdings" charset="2"/>
              </a:rPr>
              <a:t> Coffee</a:t>
            </a:r>
            <a:endParaRPr lang="en-US" altLang="en-US" sz="2400" b="1" dirty="0">
              <a:solidFill>
                <a:schemeClr val="accent1"/>
              </a:solidFill>
              <a:latin typeface="Courier New" charset="0"/>
              <a:ea typeface="Courier New" charset="0"/>
              <a:cs typeface="Courier New" charset="0"/>
            </a:endParaRPr>
          </a:p>
          <a:p>
            <a:pPr indent="346075" eaLnBrk="1" hangingPunct="1">
              <a:spcAft>
                <a:spcPts val="1800"/>
              </a:spcAft>
              <a:buClr>
                <a:srgbClr val="4C4C4C"/>
              </a:buClr>
              <a:buSzTx/>
              <a:buFontTx/>
              <a:buNone/>
              <a:tabLst>
                <a:tab pos="1655763" algn="l"/>
                <a:tab pos="2227263" algn="l"/>
                <a:tab pos="4746625" algn="l"/>
              </a:tabLst>
            </a:pPr>
            <a:r>
              <a:rPr lang="en-US" altLang="en-US" sz="2400" b="1" dirty="0">
                <a:solidFill>
                  <a:schemeClr val="accent1"/>
                </a:solidFill>
                <a:latin typeface="Courier New" charset="0"/>
                <a:ea typeface="Courier New" charset="0"/>
                <a:cs typeface="Courier New" charset="0"/>
              </a:rPr>
              <a:t># </a:t>
            </a:r>
            <a:r>
              <a:rPr lang="en-US" altLang="en-US" sz="2400" b="1" dirty="0" err="1">
                <a:solidFill>
                  <a:schemeClr val="accent1"/>
                </a:solidFill>
                <a:latin typeface="Courier New" charset="0"/>
                <a:ea typeface="Courier New" charset="0"/>
                <a:cs typeface="Courier New" charset="0"/>
              </a:rPr>
              <a:t>num</a:t>
            </a:r>
            <a:r>
              <a:rPr lang="en-US" altLang="en-US" sz="2400" b="1" dirty="0">
                <a:solidFill>
                  <a:schemeClr val="accent1"/>
                </a:solidFill>
                <a:latin typeface="Courier New" charset="0"/>
                <a:ea typeface="Courier New" charset="0"/>
                <a:cs typeface="Courier New" charset="0"/>
              </a:rPr>
              <a:t>-sqrt	 ::  Number 		</a:t>
            </a:r>
            <a:r>
              <a:rPr lang="en-US" altLang="en-US" sz="2400" b="1" dirty="0">
                <a:solidFill>
                  <a:schemeClr val="accent1"/>
                </a:solidFill>
                <a:latin typeface="Courier New" charset="0"/>
                <a:ea typeface="Courier New" charset="0"/>
                <a:cs typeface="Courier New" charset="0"/>
                <a:sym typeface="Wingdings" charset="2"/>
              </a:rPr>
              <a:t> Number</a:t>
            </a:r>
          </a:p>
          <a:p>
            <a:pPr indent="346075" eaLnBrk="1" hangingPunct="1">
              <a:spcAft>
                <a:spcPts val="1800"/>
              </a:spcAft>
              <a:buClr>
                <a:srgbClr val="4C4C4C"/>
              </a:buClr>
              <a:buSzTx/>
              <a:buFontTx/>
              <a:buNone/>
              <a:tabLst>
                <a:tab pos="1655763" algn="l"/>
                <a:tab pos="2227263" algn="l"/>
                <a:tab pos="4746625" algn="l"/>
              </a:tabLst>
            </a:pPr>
            <a:r>
              <a:rPr lang="en-US" altLang="en-US" sz="2400" b="1" dirty="0">
                <a:solidFill>
                  <a:schemeClr val="accent1"/>
                </a:solidFill>
                <a:latin typeface="Courier New" charset="0"/>
                <a:ea typeface="Courier New" charset="0"/>
                <a:cs typeface="Courier New" charset="0"/>
                <a:sym typeface="Wingdings" charset="2"/>
              </a:rPr>
              <a:t># </a:t>
            </a:r>
            <a:r>
              <a:rPr lang="en-US" altLang="en-US" sz="2400" b="1" dirty="0" err="1">
                <a:solidFill>
                  <a:schemeClr val="accent1"/>
                </a:solidFill>
                <a:latin typeface="Courier New" charset="0"/>
                <a:ea typeface="Courier New" charset="0"/>
                <a:cs typeface="Courier New" charset="0"/>
                <a:sym typeface="Wingdings" charset="2"/>
              </a:rPr>
              <a:t>num-sqr</a:t>
            </a:r>
            <a:r>
              <a:rPr lang="en-US" altLang="en-US" sz="2400" b="1" dirty="0">
                <a:solidFill>
                  <a:schemeClr val="accent1"/>
                </a:solidFill>
                <a:latin typeface="Courier New" charset="0"/>
                <a:ea typeface="Courier New" charset="0"/>
                <a:cs typeface="Courier New" charset="0"/>
                <a:sym typeface="Wingdings" charset="2"/>
              </a:rPr>
              <a:t>	 ::  Number		 Number</a:t>
            </a:r>
            <a:endParaRPr lang="en-US" altLang="en-US" sz="2400" b="1" dirty="0">
              <a:solidFill>
                <a:schemeClr val="accent1"/>
              </a:solidFill>
              <a:latin typeface="Courier New" charset="0"/>
              <a:ea typeface="Courier New" charset="0"/>
              <a:cs typeface="Courier New" charset="0"/>
            </a:endParaRP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
        <p:nvSpPr>
          <p:cNvPr id="5" name="Rectangular Callout 4"/>
          <p:cNvSpPr/>
          <p:nvPr/>
        </p:nvSpPr>
        <p:spPr>
          <a:xfrm>
            <a:off x="533400" y="4800600"/>
            <a:ext cx="1905000" cy="609600"/>
          </a:xfrm>
          <a:prstGeom prst="wedgeRectCallout">
            <a:avLst>
              <a:gd name="adj1" fmla="val -34166"/>
              <a:gd name="adj2" fmla="val -15000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t>“Comment”</a:t>
            </a:r>
          </a:p>
        </p:txBody>
      </p:sp>
    </p:spTree>
    <p:extLst>
      <p:ext uri="{BB962C8B-B14F-4D97-AF65-F5344CB8AC3E}">
        <p14:creationId xmlns:p14="http://schemas.microsoft.com/office/powerpoint/2010/main" val="1816078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Plotting in </a:t>
            </a:r>
            <a:r>
              <a:rPr lang="en-US" dirty="0" err="1"/>
              <a:t>Pyret</a:t>
            </a:r>
            <a:endParaRPr lang="en-US" dirty="0"/>
          </a:p>
        </p:txBody>
      </p:sp>
      <p:sp>
        <p:nvSpPr>
          <p:cNvPr id="4" name="Rectangle 3"/>
          <p:cNvSpPr>
            <a:spLocks noChangeArrowheads="1"/>
          </p:cNvSpPr>
          <p:nvPr/>
        </p:nvSpPr>
        <p:spPr bwMode="auto">
          <a:xfrm>
            <a:off x="304800" y="1819275"/>
            <a:ext cx="8610600" cy="44781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altLang="en-US" sz="2400" dirty="0">
                <a:latin typeface="Arial" charset="0"/>
                <a:ea typeface="Arial" charset="0"/>
                <a:cs typeface="Arial" charset="0"/>
              </a:rPr>
              <a:t>Add </a:t>
            </a:r>
            <a:r>
              <a:rPr lang="en-US" altLang="en-US" sz="2400" dirty="0">
                <a:latin typeface="Courier New" charset="0"/>
                <a:ea typeface="Courier New" charset="0"/>
                <a:cs typeface="Courier New" charset="0"/>
              </a:rPr>
              <a:t>include plot-list </a:t>
            </a:r>
            <a:r>
              <a:rPr lang="en-US" altLang="en-US" sz="2400" dirty="0">
                <a:latin typeface="Arial" charset="0"/>
                <a:ea typeface="Arial" charset="0"/>
                <a:cs typeface="Arial" charset="0"/>
              </a:rPr>
              <a:t>at the top of Definitions</a:t>
            </a:r>
          </a:p>
          <a:p>
            <a:pPr marL="342900" indent="-342900" eaLnBrk="1" hangingPunct="1">
              <a:spcAft>
                <a:spcPts val="1800"/>
              </a:spcAft>
              <a:buClr>
                <a:srgbClr val="4C4C4C"/>
              </a:buClr>
              <a:buSzTx/>
            </a:pPr>
            <a:r>
              <a:rPr lang="en-US" altLang="en-US" sz="2400" dirty="0">
                <a:latin typeface="Arial" charset="0"/>
                <a:ea typeface="Arial" charset="0"/>
                <a:cs typeface="Arial" charset="0"/>
              </a:rPr>
              <a:t>New Type, new function:</a:t>
            </a:r>
            <a:r>
              <a:rPr lang="en-US" dirty="0"/>
              <a:t> </a:t>
            </a:r>
            <a:endParaRPr lang="en-US" sz="1000" dirty="0"/>
          </a:p>
          <a:p>
            <a:pPr marL="457200" lvl="1" indent="0">
              <a:buNone/>
            </a:pPr>
            <a:r>
              <a:rPr lang="en-US" sz="2200" dirty="0">
                <a:solidFill>
                  <a:schemeClr val="accent1">
                    <a:lumMod val="75000"/>
                  </a:schemeClr>
                </a:solidFill>
                <a:latin typeface="Courier New" charset="0"/>
                <a:ea typeface="Courier New" charset="0"/>
                <a:cs typeface="Courier New" charset="0"/>
              </a:rPr>
              <a:t># function-plot :: (Number -&gt; Number) -&gt; </a:t>
            </a:r>
            <a:r>
              <a:rPr lang="en-US" sz="2200" b="1" dirty="0">
                <a:solidFill>
                  <a:schemeClr val="accent1">
                    <a:lumMod val="75000"/>
                  </a:schemeClr>
                </a:solidFill>
                <a:latin typeface="Courier New" charset="0"/>
                <a:ea typeface="Courier New" charset="0"/>
                <a:cs typeface="Courier New" charset="0"/>
              </a:rPr>
              <a:t>Series</a:t>
            </a:r>
          </a:p>
          <a:p>
            <a:pPr marL="457200" lvl="1" indent="0">
              <a:buNone/>
            </a:pPr>
            <a:r>
              <a:rPr lang="en-US" sz="2200" dirty="0">
                <a:solidFill>
                  <a:schemeClr val="accent1">
                    <a:lumMod val="75000"/>
                  </a:schemeClr>
                </a:solidFill>
                <a:latin typeface="Courier New" charset="0"/>
                <a:ea typeface="Courier New" charset="0"/>
                <a:cs typeface="Courier New" charset="0"/>
              </a:rPr>
              <a:t># draw-plot :: String Series -&gt; </a:t>
            </a:r>
            <a:r>
              <a:rPr lang="en-US" sz="2200" b="1" dirty="0">
                <a:solidFill>
                  <a:schemeClr val="accent1">
                    <a:lumMod val="75000"/>
                  </a:schemeClr>
                </a:solidFill>
                <a:latin typeface="Courier New" charset="0"/>
                <a:ea typeface="Courier New" charset="0"/>
                <a:cs typeface="Courier New" charset="0"/>
              </a:rPr>
              <a:t>Image</a:t>
            </a:r>
          </a:p>
          <a:p>
            <a:pPr lvl="1"/>
            <a:endParaRPr lang="en-US" altLang="en-US" dirty="0">
              <a:latin typeface="Arial" charset="0"/>
              <a:ea typeface="Arial" charset="0"/>
              <a:cs typeface="Arial" charset="0"/>
            </a:endParaRPr>
          </a:p>
          <a:p>
            <a:pPr marL="342900" indent="-342900" eaLnBrk="1" hangingPunct="1">
              <a:spcAft>
                <a:spcPts val="1800"/>
              </a:spcAft>
              <a:buClr>
                <a:srgbClr val="4C4C4C"/>
              </a:buClr>
              <a:buSzTx/>
            </a:pPr>
            <a:r>
              <a:rPr lang="en-US" altLang="en-US" sz="2400" dirty="0">
                <a:latin typeface="Arial" charset="0"/>
                <a:ea typeface="Arial" charset="0"/>
                <a:cs typeface="Arial" charset="0"/>
              </a:rPr>
              <a:t>Use them to plot </a:t>
            </a:r>
            <a:r>
              <a:rPr lang="en-US" altLang="en-US" sz="2400" dirty="0" err="1">
                <a:latin typeface="Courier New" charset="0"/>
                <a:ea typeface="Courier New" charset="0"/>
                <a:cs typeface="Courier New" charset="0"/>
              </a:rPr>
              <a:t>num-sqrt</a:t>
            </a:r>
            <a:r>
              <a:rPr lang="en-US" altLang="en-US" sz="2400" dirty="0">
                <a:latin typeface="Arial" charset="0"/>
                <a:ea typeface="Arial" charset="0"/>
                <a:cs typeface="Arial" charset="0"/>
              </a:rPr>
              <a:t>:</a:t>
            </a:r>
            <a:r>
              <a:rPr lang="en-US" sz="2400" dirty="0"/>
              <a:t> </a:t>
            </a:r>
          </a:p>
          <a:p>
            <a:r>
              <a:rPr lang="en-US" sz="2000" dirty="0">
                <a:solidFill>
                  <a:schemeClr val="accent1">
                    <a:lumMod val="75000"/>
                  </a:schemeClr>
                </a:solidFill>
                <a:latin typeface="Courier New" charset="0"/>
                <a:ea typeface="Courier New" charset="0"/>
                <a:cs typeface="Courier New" charset="0"/>
              </a:rPr>
              <a:t># define the series and graph the function f(x)=√x</a:t>
            </a:r>
          </a:p>
          <a:p>
            <a:r>
              <a:rPr lang="en-US" sz="2000" dirty="0" err="1">
                <a:latin typeface="Courier New" charset="0"/>
                <a:ea typeface="Courier New" charset="0"/>
                <a:cs typeface="Courier New" charset="0"/>
              </a:rPr>
              <a:t>sqrt</a:t>
            </a:r>
            <a:r>
              <a:rPr lang="en-US" sz="2000" dirty="0">
                <a:latin typeface="Courier New" charset="0"/>
                <a:ea typeface="Courier New" charset="0"/>
                <a:cs typeface="Courier New" charset="0"/>
              </a:rPr>
              <a:t>-series = function-plot(</a:t>
            </a:r>
            <a:r>
              <a:rPr lang="en-US" sz="2000" dirty="0" err="1">
                <a:latin typeface="Courier New" charset="0"/>
                <a:ea typeface="Courier New" charset="0"/>
                <a:cs typeface="Courier New" charset="0"/>
              </a:rPr>
              <a:t>num-sqrt</a:t>
            </a:r>
            <a:r>
              <a:rPr lang="en-US" sz="2000" dirty="0">
                <a:latin typeface="Courier New" charset="0"/>
                <a:ea typeface="Courier New" charset="0"/>
                <a:cs typeface="Courier New" charset="0"/>
              </a:rPr>
              <a:t>)</a:t>
            </a:r>
          </a:p>
          <a:p>
            <a:r>
              <a:rPr lang="en-US" sz="2000" dirty="0" err="1">
                <a:latin typeface="Courier New" charset="0"/>
                <a:ea typeface="Courier New" charset="0"/>
                <a:cs typeface="Courier New" charset="0"/>
              </a:rPr>
              <a:t>sqrt</a:t>
            </a:r>
            <a:r>
              <a:rPr lang="en-US" sz="2000" dirty="0">
                <a:latin typeface="Courier New" charset="0"/>
                <a:ea typeface="Courier New" charset="0"/>
                <a:cs typeface="Courier New" charset="0"/>
              </a:rPr>
              <a:t>-graph  = draw-plot(“</a:t>
            </a:r>
            <a:r>
              <a:rPr lang="mr-IN" sz="2000" dirty="0" err="1">
                <a:latin typeface="Courier New" charset="0"/>
                <a:ea typeface="Courier New" charset="0"/>
                <a:cs typeface="Courier New" charset="0"/>
              </a:rPr>
              <a:t>f</a:t>
            </a:r>
            <a:r>
              <a:rPr lang="mr-IN" sz="2000" dirty="0">
                <a:latin typeface="Courier New" charset="0"/>
                <a:ea typeface="Courier New" charset="0"/>
                <a:cs typeface="Courier New" charset="0"/>
              </a:rPr>
              <a:t>(</a:t>
            </a:r>
            <a:r>
              <a:rPr lang="mr-IN" sz="2000" dirty="0" err="1">
                <a:latin typeface="Courier New" charset="0"/>
                <a:ea typeface="Courier New" charset="0"/>
                <a:cs typeface="Courier New" charset="0"/>
              </a:rPr>
              <a:t>x</a:t>
            </a:r>
            <a:r>
              <a:rPr lang="mr-IN" sz="2000" dirty="0">
                <a:latin typeface="Courier New" charset="0"/>
                <a:ea typeface="Courier New" charset="0"/>
                <a:cs typeface="Courier New" charset="0"/>
              </a:rPr>
              <a:t>)=√</a:t>
            </a:r>
            <a:r>
              <a:rPr lang="mr-IN" sz="2000" dirty="0" err="1">
                <a:latin typeface="Courier New" charset="0"/>
                <a:ea typeface="Courier New" charset="0"/>
                <a:cs typeface="Courier New" charset="0"/>
              </a:rPr>
              <a:t>x</a:t>
            </a:r>
            <a:r>
              <a:rPr lang="en-US" sz="2000" dirty="0">
                <a:latin typeface="Courier New" charset="0"/>
                <a:ea typeface="Courier New" charset="0"/>
                <a:cs typeface="Courier New" charset="0"/>
              </a:rPr>
              <a:t>” </a:t>
            </a:r>
            <a:r>
              <a:rPr lang="en-US" sz="2000" dirty="0" err="1">
                <a:latin typeface="Courier New" charset="0"/>
                <a:ea typeface="Courier New" charset="0"/>
                <a:cs typeface="Courier New" charset="0"/>
              </a:rPr>
              <a:t>sqrt</a:t>
            </a:r>
            <a:r>
              <a:rPr lang="en-US" sz="2000" dirty="0">
                <a:latin typeface="Courier New" charset="0"/>
                <a:ea typeface="Courier New" charset="0"/>
                <a:cs typeface="Courier New" charset="0"/>
              </a:rPr>
              <a:t>-series) </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42981633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fade">
                                      <p:cBhvr>
                                        <p:cTn id="15" dur="500"/>
                                        <p:tgtEl>
                                          <p:spTgt spid="4">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
                                            <p:txEl>
                                              <p:pRg st="3" end="3"/>
                                            </p:txEl>
                                          </p:spTgt>
                                        </p:tgtEl>
                                        <p:attrNameLst>
                                          <p:attrName>style.visibility</p:attrName>
                                        </p:attrNameLst>
                                      </p:cBhvr>
                                      <p:to>
                                        <p:strVal val="visible"/>
                                      </p:to>
                                    </p:set>
                                    <p:animEffect transition="in" filter="fade">
                                      <p:cBhvr>
                                        <p:cTn id="18" dur="500"/>
                                        <p:tgtEl>
                                          <p:spTgt spid="4">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animEffect transition="in" filter="fade">
                                      <p:cBhvr>
                                        <p:cTn id="23" dur="500"/>
                                        <p:tgtEl>
                                          <p:spTgt spid="4">
                                            <p:txEl>
                                              <p:pRg st="5" end="5"/>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4">
                                            <p:txEl>
                                              <p:pRg st="6" end="6"/>
                                            </p:txEl>
                                          </p:spTgt>
                                        </p:tgtEl>
                                        <p:attrNameLst>
                                          <p:attrName>style.visibility</p:attrName>
                                        </p:attrNameLst>
                                      </p:cBhvr>
                                      <p:to>
                                        <p:strVal val="visible"/>
                                      </p:to>
                                    </p:set>
                                    <p:animEffect transition="in" filter="fade">
                                      <p:cBhvr>
                                        <p:cTn id="28" dur="500"/>
                                        <p:tgtEl>
                                          <p:spTgt spid="4">
                                            <p:txEl>
                                              <p:pRg st="6" end="6"/>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4">
                                            <p:txEl>
                                              <p:pRg st="7" end="7"/>
                                            </p:txEl>
                                          </p:spTgt>
                                        </p:tgtEl>
                                        <p:attrNameLst>
                                          <p:attrName>style.visibility</p:attrName>
                                        </p:attrNameLst>
                                      </p:cBhvr>
                                      <p:to>
                                        <p:strVal val="visible"/>
                                      </p:to>
                                    </p:set>
                                    <p:animEffect transition="in" filter="fade">
                                      <p:cBhvr>
                                        <p:cTn id="33" dur="500"/>
                                        <p:tgtEl>
                                          <p:spTgt spid="4">
                                            <p:txEl>
                                              <p:pRg st="7" end="7"/>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4">
                                            <p:txEl>
                                              <p:pRg st="8" end="8"/>
                                            </p:txEl>
                                          </p:spTgt>
                                        </p:tgtEl>
                                        <p:attrNameLst>
                                          <p:attrName>style.visibility</p:attrName>
                                        </p:attrNameLst>
                                      </p:cBhvr>
                                      <p:to>
                                        <p:strVal val="visible"/>
                                      </p:to>
                                    </p:set>
                                    <p:animEffect transition="in" filter="fade">
                                      <p:cBhvr>
                                        <p:cTn id="38" dur="500"/>
                                        <p:tgtEl>
                                          <p:spTgt spid="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11"/>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5867400" y="1588"/>
            <a:ext cx="3200400" cy="927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grpSp>
        <p:nvGrpSpPr>
          <p:cNvPr id="8" name="Group 7"/>
          <p:cNvGrpSpPr/>
          <p:nvPr/>
        </p:nvGrpSpPr>
        <p:grpSpPr>
          <a:xfrm>
            <a:off x="2209800" y="2667000"/>
            <a:ext cx="2981589" cy="2133600"/>
            <a:chOff x="2209800" y="2873499"/>
            <a:chExt cx="2981589" cy="2133600"/>
          </a:xfrm>
        </p:grpSpPr>
        <p:pic>
          <p:nvPicPr>
            <p:cNvPr id="9" name="Picture 8"/>
            <p:cNvPicPr>
              <a:picLocks noChangeAspect="1"/>
            </p:cNvPicPr>
            <p:nvPr/>
          </p:nvPicPr>
          <p:blipFill>
            <a:blip r:embed="rId4"/>
            <a:stretch>
              <a:fillRect/>
            </a:stretch>
          </p:blipFill>
          <p:spPr>
            <a:xfrm>
              <a:off x="2209800" y="2873499"/>
              <a:ext cx="2133600" cy="2133600"/>
            </a:xfrm>
            <a:prstGeom prst="rect">
              <a:avLst/>
            </a:prstGeom>
          </p:spPr>
        </p:pic>
        <p:sp>
          <p:nvSpPr>
            <p:cNvPr id="11" name="TextBox 10"/>
            <p:cNvSpPr txBox="1"/>
            <p:nvPr/>
          </p:nvSpPr>
          <p:spPr>
            <a:xfrm>
              <a:off x="4320638" y="3567533"/>
              <a:ext cx="870751" cy="461665"/>
            </a:xfrm>
            <a:prstGeom prst="rect">
              <a:avLst/>
            </a:prstGeom>
            <a:noFill/>
          </p:spPr>
          <p:txBody>
            <a:bodyPr wrap="none" rtlCol="0">
              <a:spAutoFit/>
            </a:bodyPr>
            <a:lstStyle/>
            <a:p>
              <a:r>
                <a:rPr lang="en-US" dirty="0">
                  <a:solidFill>
                    <a:schemeClr val="bg1"/>
                  </a:solidFill>
                </a:rPr>
                <a:t>2017</a:t>
              </a:r>
            </a:p>
          </p:txBody>
        </p:sp>
      </p:grpSp>
    </p:spTree>
    <p:extLst>
      <p:ext uri="{BB962C8B-B14F-4D97-AF65-F5344CB8AC3E}">
        <p14:creationId xmlns:p14="http://schemas.microsoft.com/office/powerpoint/2010/main" val="2100575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35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Plotting in </a:t>
            </a:r>
            <a:r>
              <a:rPr lang="en-US" dirty="0" err="1"/>
              <a:t>Pyret</a:t>
            </a:r>
            <a:endParaRPr lang="en-US" dirty="0"/>
          </a:p>
        </p:txBody>
      </p:sp>
      <p:sp>
        <p:nvSpPr>
          <p:cNvPr id="4" name="Rectangle 3"/>
          <p:cNvSpPr>
            <a:spLocks noChangeArrowheads="1"/>
          </p:cNvSpPr>
          <p:nvPr/>
        </p:nvSpPr>
        <p:spPr bwMode="auto">
          <a:xfrm>
            <a:off x="304800" y="1819275"/>
            <a:ext cx="8610600" cy="1135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altLang="en-US" sz="2400" dirty="0">
                <a:latin typeface="Arial" charset="0"/>
                <a:ea typeface="Arial" charset="0"/>
                <a:cs typeface="Arial" charset="0"/>
              </a:rPr>
              <a:t>You can zoom by drawing a rectangle!</a:t>
            </a:r>
          </a:p>
          <a:p>
            <a:pPr marL="342900" indent="-342900" eaLnBrk="1" hangingPunct="1">
              <a:spcAft>
                <a:spcPts val="1800"/>
              </a:spcAft>
              <a:buClr>
                <a:srgbClr val="4C4C4C"/>
              </a:buClr>
              <a:buSzTx/>
            </a:pPr>
            <a:r>
              <a:rPr lang="en-US" altLang="en-US" sz="2400" dirty="0">
                <a:latin typeface="Arial" charset="0"/>
                <a:ea typeface="Arial" charset="0"/>
                <a:cs typeface="Arial" charset="0"/>
              </a:rPr>
              <a:t>Save your work</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20002521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Unit 2</a:t>
            </a:r>
          </a:p>
        </p:txBody>
      </p:sp>
    </p:spTree>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Do Now</a:t>
            </a:r>
          </a:p>
        </p:txBody>
      </p:sp>
      <p:sp>
        <p:nvSpPr>
          <p:cNvPr id="4" name="Rectangle 3"/>
          <p:cNvSpPr>
            <a:spLocks noChangeArrowheads="1"/>
          </p:cNvSpPr>
          <p:nvPr/>
        </p:nvSpPr>
        <p:spPr bwMode="auto">
          <a:xfrm>
            <a:off x="304800" y="1819275"/>
            <a:ext cx="8610600" cy="388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algn="ctr" eaLnBrk="1" hangingPunct="1">
              <a:lnSpc>
                <a:spcPct val="200000"/>
              </a:lnSpc>
              <a:spcAft>
                <a:spcPts val="1800"/>
              </a:spcAft>
              <a:buClr>
                <a:srgbClr val="4C4C4C"/>
              </a:buClr>
              <a:buSzTx/>
              <a:buNone/>
            </a:pPr>
            <a:r>
              <a:rPr lang="en-US" altLang="en-US" sz="4800" i="1" dirty="0">
                <a:latin typeface="Arial" charset="0"/>
                <a:ea typeface="Arial" charset="0"/>
                <a:cs typeface="Arial" charset="0"/>
              </a:rPr>
              <a:t>“What is the relationship between calories and sugar?”</a:t>
            </a:r>
          </a:p>
          <a:p>
            <a:pPr algn="r" eaLnBrk="1" hangingPunct="1">
              <a:lnSpc>
                <a:spcPct val="200000"/>
              </a:lnSpc>
              <a:spcAft>
                <a:spcPts val="1800"/>
              </a:spcAft>
              <a:buClr>
                <a:srgbClr val="4C4C4C"/>
              </a:buClr>
              <a:buSzTx/>
              <a:buNone/>
            </a:pPr>
            <a:r>
              <a:rPr lang="en-US" sz="1800" i="1" dirty="0">
                <a:latin typeface="Arial" charset="0"/>
                <a:ea typeface="Arial" charset="0"/>
                <a:cs typeface="Arial" charset="0"/>
              </a:rPr>
              <a:t>- Write your hypothesis on Page 4</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64769246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Tabular Data</a:t>
            </a:r>
          </a:p>
        </p:txBody>
      </p:sp>
      <p:sp>
        <p:nvSpPr>
          <p:cNvPr id="5" name="Content Placeholder 2"/>
          <p:cNvSpPr>
            <a:spLocks noGrp="1"/>
          </p:cNvSpPr>
          <p:nvPr>
            <p:ph idx="1"/>
          </p:nvPr>
        </p:nvSpPr>
        <p:spPr>
          <a:xfrm>
            <a:off x="304800" y="1554163"/>
            <a:ext cx="8686800" cy="4525962"/>
          </a:xfrm>
        </p:spPr>
        <p:txBody>
          <a:bodyPr/>
          <a:lstStyle/>
          <a:p>
            <a:r>
              <a:rPr lang="en-US" sz="2400" dirty="0"/>
              <a:t>Not all data is atomic.</a:t>
            </a:r>
          </a:p>
          <a:p>
            <a:r>
              <a:rPr lang="en-US" sz="2400" dirty="0"/>
              <a:t>We live in a world of </a:t>
            </a:r>
            <a:r>
              <a:rPr lang="en-US" sz="2400" i="1" dirty="0"/>
              <a:t>structured data!</a:t>
            </a:r>
          </a:p>
          <a:p>
            <a:pPr lvl="1"/>
            <a:r>
              <a:rPr lang="en-US" sz="2000" dirty="0"/>
              <a:t>Restaurant menus</a:t>
            </a:r>
          </a:p>
          <a:p>
            <a:pPr lvl="1"/>
            <a:r>
              <a:rPr lang="en-US" sz="2000" dirty="0"/>
              <a:t>Flight itineraries</a:t>
            </a:r>
          </a:p>
          <a:p>
            <a:pPr lvl="1"/>
            <a:r>
              <a:rPr lang="en-US" sz="2000" dirty="0"/>
              <a:t>Musical playlists</a:t>
            </a:r>
          </a:p>
          <a:p>
            <a:r>
              <a:rPr lang="en-US" sz="2400" dirty="0"/>
              <a:t>Let’s look at an example</a:t>
            </a:r>
          </a:p>
          <a:p>
            <a:pPr lvl="1"/>
            <a:endParaRPr lang="en-US" sz="2000" dirty="0"/>
          </a:p>
          <a:p>
            <a:pPr lvl="1"/>
            <a:endParaRPr lang="en-US" sz="2000" dirty="0"/>
          </a:p>
          <a:p>
            <a:pPr>
              <a:spcBef>
                <a:spcPts val="1500"/>
              </a:spcBef>
            </a:pPr>
            <a:r>
              <a:rPr lang="en-US" sz="2400" dirty="0"/>
              <a:t>Vocabulary: Rows, Columns and Entries</a:t>
            </a:r>
          </a:p>
          <a:p>
            <a:r>
              <a:rPr lang="en-US" sz="2400" dirty="0"/>
              <a:t>Header Row</a:t>
            </a:r>
          </a:p>
          <a:p>
            <a:r>
              <a:rPr lang="en-US" sz="2400" dirty="0"/>
              <a:t>Turn to Page 5</a:t>
            </a:r>
            <a:r>
              <a:rPr lang="mr-IN" sz="2400" dirty="0"/>
              <a:t>…</a:t>
            </a:r>
            <a:endParaRPr lang="en-US" sz="2400" dirty="0"/>
          </a:p>
        </p:txBody>
      </p:sp>
      <p:graphicFrame>
        <p:nvGraphicFramePr>
          <p:cNvPr id="6" name="Table 5"/>
          <p:cNvGraphicFramePr>
            <a:graphicFrameLocks noGrp="1"/>
          </p:cNvGraphicFramePr>
          <p:nvPr>
            <p:extLst>
              <p:ext uri="{D42A27DB-BD31-4B8C-83A1-F6EECF244321}">
                <p14:modId xmlns:p14="http://schemas.microsoft.com/office/powerpoint/2010/main" val="902482881"/>
              </p:ext>
            </p:extLst>
          </p:nvPr>
        </p:nvGraphicFramePr>
        <p:xfrm>
          <a:off x="304800" y="1638300"/>
          <a:ext cx="8458200" cy="3022600"/>
        </p:xfrm>
        <a:graphic>
          <a:graphicData uri="http://schemas.openxmlformats.org/drawingml/2006/table">
            <a:tbl>
              <a:tblPr firstRow="1" bandRow="1">
                <a:tableStyleId>{5C22544A-7EE6-4342-B048-85BDC9FD1C3A}</a:tableStyleId>
              </a:tblPr>
              <a:tblGrid>
                <a:gridCol w="2114550">
                  <a:extLst>
                    <a:ext uri="{9D8B030D-6E8A-4147-A177-3AD203B41FA5}">
                      <a16:colId xmlns:a16="http://schemas.microsoft.com/office/drawing/2014/main" xmlns="" val="20000"/>
                    </a:ext>
                  </a:extLst>
                </a:gridCol>
                <a:gridCol w="2114550">
                  <a:extLst>
                    <a:ext uri="{9D8B030D-6E8A-4147-A177-3AD203B41FA5}">
                      <a16:colId xmlns:a16="http://schemas.microsoft.com/office/drawing/2014/main" xmlns="" val="20001"/>
                    </a:ext>
                  </a:extLst>
                </a:gridCol>
                <a:gridCol w="2181325">
                  <a:extLst>
                    <a:ext uri="{9D8B030D-6E8A-4147-A177-3AD203B41FA5}">
                      <a16:colId xmlns:a16="http://schemas.microsoft.com/office/drawing/2014/main" xmlns="" val="20002"/>
                    </a:ext>
                  </a:extLst>
                </a:gridCol>
                <a:gridCol w="2047775">
                  <a:extLst>
                    <a:ext uri="{9D8B030D-6E8A-4147-A177-3AD203B41FA5}">
                      <a16:colId xmlns:a16="http://schemas.microsoft.com/office/drawing/2014/main" xmlns="" val="20003"/>
                    </a:ext>
                  </a:extLst>
                </a:gridCol>
              </a:tblGrid>
              <a:tr h="370840">
                <a:tc>
                  <a:txBody>
                    <a:bodyPr/>
                    <a:lstStyle/>
                    <a:p>
                      <a:pPr algn="ctr"/>
                      <a:r>
                        <a:rPr lang="en-US" sz="2200" b="0" dirty="0">
                          <a:effectLst/>
                        </a:rPr>
                        <a:t>First</a:t>
                      </a:r>
                    </a:p>
                  </a:txBody>
                  <a:tcPr marL="0" marR="0" anchor="ctr"/>
                </a:tc>
                <a:tc>
                  <a:txBody>
                    <a:bodyPr/>
                    <a:lstStyle/>
                    <a:p>
                      <a:pPr algn="ctr"/>
                      <a:r>
                        <a:rPr lang="en-US" sz="2200" b="0" dirty="0">
                          <a:effectLst/>
                        </a:rPr>
                        <a:t>Last</a:t>
                      </a:r>
                    </a:p>
                  </a:txBody>
                  <a:tcPr marL="0" marR="0" anchor="ctr"/>
                </a:tc>
                <a:tc>
                  <a:txBody>
                    <a:bodyPr/>
                    <a:lstStyle/>
                    <a:p>
                      <a:pPr algn="ctr"/>
                      <a:r>
                        <a:rPr lang="en-US" sz="2200" b="0" dirty="0">
                          <a:effectLst/>
                        </a:rPr>
                        <a:t>Eye-Color</a:t>
                      </a:r>
                    </a:p>
                  </a:txBody>
                  <a:tcPr marL="0" marR="0" anchor="ctr"/>
                </a:tc>
                <a:tc>
                  <a:txBody>
                    <a:bodyPr/>
                    <a:lstStyle/>
                    <a:p>
                      <a:pPr algn="ctr"/>
                      <a:r>
                        <a:rPr lang="en-US" sz="2200" b="0" dirty="0">
                          <a:effectLst/>
                        </a:rPr>
                        <a:t>Height</a:t>
                      </a:r>
                    </a:p>
                  </a:txBody>
                  <a:tcPr marL="0" marR="0" anchor="ctr"/>
                </a:tc>
                <a:extLst>
                  <a:ext uri="{0D108BD9-81ED-4DB2-BD59-A6C34878D82A}">
                    <a16:rowId xmlns:a16="http://schemas.microsoft.com/office/drawing/2014/main" xmlns="" val="10000"/>
                  </a:ext>
                </a:extLst>
              </a:tr>
              <a:tr h="370840">
                <a:tc>
                  <a:txBody>
                    <a:bodyPr/>
                    <a:lstStyle/>
                    <a:p>
                      <a:pPr algn="ctr"/>
                      <a:r>
                        <a:rPr lang="mr-IN" dirty="0">
                          <a:effectLst/>
                        </a:rPr>
                        <a:t>"</a:t>
                      </a:r>
                      <a:r>
                        <a:rPr lang="mr-IN" dirty="0" err="1">
                          <a:effectLst/>
                        </a:rPr>
                        <a:t>John</a:t>
                      </a:r>
                      <a:r>
                        <a:rPr lang="mr-IN" dirty="0">
                          <a:effectLst/>
                        </a:rPr>
                        <a:t>"</a:t>
                      </a:r>
                    </a:p>
                  </a:txBody>
                  <a:tcPr marL="0" marR="0" anchor="ctr"/>
                </a:tc>
                <a:tc>
                  <a:txBody>
                    <a:bodyPr/>
                    <a:lstStyle/>
                    <a:p>
                      <a:pPr algn="ctr"/>
                      <a:r>
                        <a:rPr lang="mr-IN">
                          <a:effectLst/>
                        </a:rPr>
                        <a:t>"Doe"</a:t>
                      </a:r>
                    </a:p>
                  </a:txBody>
                  <a:tcPr marL="0" marR="0" anchor="ctr"/>
                </a:tc>
                <a:tc>
                  <a:txBody>
                    <a:bodyPr/>
                    <a:lstStyle/>
                    <a:p>
                      <a:pPr algn="ctr"/>
                      <a:r>
                        <a:rPr lang="en-US">
                          <a:effectLst/>
                        </a:rPr>
                        <a:t>"Green"</a:t>
                      </a:r>
                    </a:p>
                  </a:txBody>
                  <a:tcPr marL="0" marR="0" anchor="ctr"/>
                </a:tc>
                <a:tc>
                  <a:txBody>
                    <a:bodyPr/>
                    <a:lstStyle/>
                    <a:p>
                      <a:pPr algn="ctr"/>
                      <a:r>
                        <a:rPr lang="hr-HR">
                          <a:effectLst/>
                        </a:rPr>
                        <a:t>52.0</a:t>
                      </a:r>
                    </a:p>
                  </a:txBody>
                  <a:tcPr marL="0" marR="0" anchor="ctr"/>
                </a:tc>
                <a:extLst>
                  <a:ext uri="{0D108BD9-81ED-4DB2-BD59-A6C34878D82A}">
                    <a16:rowId xmlns:a16="http://schemas.microsoft.com/office/drawing/2014/main" xmlns="" val="10001"/>
                  </a:ext>
                </a:extLst>
              </a:tr>
              <a:tr h="370840">
                <a:tc>
                  <a:txBody>
                    <a:bodyPr/>
                    <a:lstStyle/>
                    <a:p>
                      <a:pPr algn="ctr"/>
                      <a:r>
                        <a:rPr lang="mr-IN" dirty="0">
                          <a:effectLst/>
                        </a:rPr>
                        <a:t>"</a:t>
                      </a:r>
                      <a:r>
                        <a:rPr lang="mr-IN" dirty="0" err="1">
                          <a:effectLst/>
                        </a:rPr>
                        <a:t>Jane</a:t>
                      </a:r>
                      <a:r>
                        <a:rPr lang="mr-IN" dirty="0">
                          <a:effectLst/>
                        </a:rPr>
                        <a:t>"</a:t>
                      </a:r>
                    </a:p>
                  </a:txBody>
                  <a:tcPr marL="0" marR="0" anchor="ctr"/>
                </a:tc>
                <a:tc>
                  <a:txBody>
                    <a:bodyPr/>
                    <a:lstStyle/>
                    <a:p>
                      <a:pPr algn="ctr"/>
                      <a:r>
                        <a:rPr lang="en-US">
                          <a:effectLst/>
                        </a:rPr>
                        <a:t>"Smith"</a:t>
                      </a:r>
                    </a:p>
                  </a:txBody>
                  <a:tcPr marL="0" marR="0" anchor="ctr"/>
                </a:tc>
                <a:tc>
                  <a:txBody>
                    <a:bodyPr/>
                    <a:lstStyle/>
                    <a:p>
                      <a:pPr algn="ctr"/>
                      <a:r>
                        <a:rPr lang="en-US">
                          <a:effectLst/>
                        </a:rPr>
                        <a:t>"Brown"</a:t>
                      </a:r>
                    </a:p>
                  </a:txBody>
                  <a:tcPr marL="0" marR="0" anchor="ctr"/>
                </a:tc>
                <a:tc>
                  <a:txBody>
                    <a:bodyPr/>
                    <a:lstStyle/>
                    <a:p>
                      <a:pPr algn="ctr"/>
                      <a:r>
                        <a:rPr lang="hr-HR">
                          <a:effectLst/>
                        </a:rPr>
                        <a:t>49.1</a:t>
                      </a:r>
                    </a:p>
                  </a:txBody>
                  <a:tcPr marL="0" marR="0" anchor="ctr"/>
                </a:tc>
                <a:extLst>
                  <a:ext uri="{0D108BD9-81ED-4DB2-BD59-A6C34878D82A}">
                    <a16:rowId xmlns:a16="http://schemas.microsoft.com/office/drawing/2014/main" xmlns="" val="10002"/>
                  </a:ext>
                </a:extLst>
              </a:tr>
              <a:tr h="370840">
                <a:tc>
                  <a:txBody>
                    <a:bodyPr/>
                    <a:lstStyle/>
                    <a:p>
                      <a:pPr algn="ctr"/>
                      <a:r>
                        <a:rPr lang="en-US">
                          <a:effectLst/>
                        </a:rPr>
                        <a:t>"Javon"</a:t>
                      </a:r>
                    </a:p>
                  </a:txBody>
                  <a:tcPr marL="0" marR="0" anchor="ctr"/>
                </a:tc>
                <a:tc>
                  <a:txBody>
                    <a:bodyPr/>
                    <a:lstStyle/>
                    <a:p>
                      <a:pPr algn="ctr"/>
                      <a:r>
                        <a:rPr lang="en-US" dirty="0">
                          <a:effectLst/>
                        </a:rPr>
                        <a:t>"Jackson"</a:t>
                      </a:r>
                    </a:p>
                  </a:txBody>
                  <a:tcPr marL="0" marR="0" anchor="ctr"/>
                </a:tc>
                <a:tc>
                  <a:txBody>
                    <a:bodyPr/>
                    <a:lstStyle/>
                    <a:p>
                      <a:pPr algn="ctr"/>
                      <a:r>
                        <a:rPr lang="en-US">
                          <a:effectLst/>
                        </a:rPr>
                        <a:t>"Brown"</a:t>
                      </a:r>
                    </a:p>
                  </a:txBody>
                  <a:tcPr marL="0" marR="0" anchor="ctr"/>
                </a:tc>
                <a:tc>
                  <a:txBody>
                    <a:bodyPr/>
                    <a:lstStyle/>
                    <a:p>
                      <a:pPr algn="ctr"/>
                      <a:r>
                        <a:rPr lang="nb-NO" dirty="0">
                          <a:effectLst/>
                        </a:rPr>
                        <a:t>57.7</a:t>
                      </a:r>
                    </a:p>
                  </a:txBody>
                  <a:tcPr marL="0" marR="0" anchor="ctr"/>
                </a:tc>
                <a:extLst>
                  <a:ext uri="{0D108BD9-81ED-4DB2-BD59-A6C34878D82A}">
                    <a16:rowId xmlns:a16="http://schemas.microsoft.com/office/drawing/2014/main" xmlns="" val="10003"/>
                  </a:ext>
                </a:extLst>
              </a:tr>
              <a:tr h="370840">
                <a:tc>
                  <a:txBody>
                    <a:bodyPr/>
                    <a:lstStyle/>
                    <a:p>
                      <a:pPr algn="ctr"/>
                      <a:r>
                        <a:rPr lang="en-US">
                          <a:effectLst/>
                        </a:rPr>
                        <a:t>"Angela"</a:t>
                      </a:r>
                    </a:p>
                  </a:txBody>
                  <a:tcPr marL="0" marR="0" anchor="ctr"/>
                </a:tc>
                <a:tc>
                  <a:txBody>
                    <a:bodyPr/>
                    <a:lstStyle/>
                    <a:p>
                      <a:pPr algn="ctr"/>
                      <a:r>
                        <a:rPr lang="en-US" dirty="0">
                          <a:effectLst/>
                        </a:rPr>
                        <a:t>"Enriquez"</a:t>
                      </a:r>
                    </a:p>
                  </a:txBody>
                  <a:tcPr marL="0" marR="0" anchor="ctr"/>
                </a:tc>
                <a:tc>
                  <a:txBody>
                    <a:bodyPr/>
                    <a:lstStyle/>
                    <a:p>
                      <a:pPr algn="ctr"/>
                      <a:r>
                        <a:rPr lang="en-US">
                          <a:effectLst/>
                        </a:rPr>
                        <a:t>"Hazel"</a:t>
                      </a:r>
                    </a:p>
                  </a:txBody>
                  <a:tcPr marL="0" marR="0" anchor="ctr"/>
                </a:tc>
                <a:tc>
                  <a:txBody>
                    <a:bodyPr/>
                    <a:lstStyle/>
                    <a:p>
                      <a:pPr algn="ctr"/>
                      <a:r>
                        <a:rPr lang="hr-HR">
                          <a:effectLst/>
                        </a:rPr>
                        <a:t>52.5</a:t>
                      </a:r>
                    </a:p>
                  </a:txBody>
                  <a:tcPr marL="0" marR="0" anchor="ctr"/>
                </a:tc>
                <a:extLst>
                  <a:ext uri="{0D108BD9-81ED-4DB2-BD59-A6C34878D82A}">
                    <a16:rowId xmlns:a16="http://schemas.microsoft.com/office/drawing/2014/main" xmlns="" val="10004"/>
                  </a:ext>
                </a:extLst>
              </a:tr>
              <a:tr h="370840">
                <a:tc>
                  <a:txBody>
                    <a:bodyPr/>
                    <a:lstStyle/>
                    <a:p>
                      <a:pPr algn="ctr"/>
                      <a:r>
                        <a:rPr lang="mr-IN">
                          <a:effectLst/>
                        </a:rPr>
                        <a:t>"Jack"</a:t>
                      </a:r>
                    </a:p>
                  </a:txBody>
                  <a:tcPr marL="0" marR="0" anchor="ctr"/>
                </a:tc>
                <a:tc>
                  <a:txBody>
                    <a:bodyPr/>
                    <a:lstStyle/>
                    <a:p>
                      <a:pPr algn="ctr"/>
                      <a:r>
                        <a:rPr lang="en-US" dirty="0">
                          <a:effectLst/>
                        </a:rPr>
                        <a:t>"Thompson"</a:t>
                      </a:r>
                    </a:p>
                  </a:txBody>
                  <a:tcPr marL="0" marR="0" anchor="ctr"/>
                </a:tc>
                <a:tc>
                  <a:txBody>
                    <a:bodyPr/>
                    <a:lstStyle/>
                    <a:p>
                      <a:pPr algn="ctr"/>
                      <a:r>
                        <a:rPr lang="mr-IN" dirty="0">
                          <a:effectLst/>
                        </a:rPr>
                        <a:t>"</a:t>
                      </a:r>
                      <a:r>
                        <a:rPr lang="mr-IN" dirty="0" err="1">
                          <a:effectLst/>
                        </a:rPr>
                        <a:t>Blue</a:t>
                      </a:r>
                      <a:r>
                        <a:rPr lang="mr-IN" dirty="0">
                          <a:effectLst/>
                        </a:rPr>
                        <a:t>"</a:t>
                      </a:r>
                    </a:p>
                  </a:txBody>
                  <a:tcPr marL="0" marR="0" anchor="ctr"/>
                </a:tc>
                <a:tc>
                  <a:txBody>
                    <a:bodyPr/>
                    <a:lstStyle/>
                    <a:p>
                      <a:pPr algn="ctr"/>
                      <a:r>
                        <a:rPr lang="hr-HR">
                          <a:effectLst/>
                        </a:rPr>
                        <a:t>53.0</a:t>
                      </a:r>
                    </a:p>
                  </a:txBody>
                  <a:tcPr marL="0" marR="0" anchor="ctr"/>
                </a:tc>
                <a:extLst>
                  <a:ext uri="{0D108BD9-81ED-4DB2-BD59-A6C34878D82A}">
                    <a16:rowId xmlns:a16="http://schemas.microsoft.com/office/drawing/2014/main" xmlns="" val="10005"/>
                  </a:ext>
                </a:extLst>
              </a:tr>
              <a:tr h="370840">
                <a:tc>
                  <a:txBody>
                    <a:bodyPr/>
                    <a:lstStyle/>
                    <a:p>
                      <a:pPr algn="ctr"/>
                      <a:r>
                        <a:rPr lang="en-US">
                          <a:effectLst/>
                        </a:rPr>
                        <a:t>"Dominique"</a:t>
                      </a:r>
                    </a:p>
                  </a:txBody>
                  <a:tcPr marL="0" marR="0" anchor="ctr"/>
                </a:tc>
                <a:tc>
                  <a:txBody>
                    <a:bodyPr/>
                    <a:lstStyle/>
                    <a:p>
                      <a:pPr algn="ctr"/>
                      <a:r>
                        <a:rPr lang="en-US">
                          <a:effectLst/>
                        </a:rPr>
                        <a:t>"Rodriguez"</a:t>
                      </a:r>
                    </a:p>
                  </a:txBody>
                  <a:tcPr marL="0" marR="0" anchor="ctr"/>
                </a:tc>
                <a:tc>
                  <a:txBody>
                    <a:bodyPr/>
                    <a:lstStyle/>
                    <a:p>
                      <a:pPr algn="ctr"/>
                      <a:r>
                        <a:rPr lang="en-US" dirty="0">
                          <a:effectLst/>
                        </a:rPr>
                        <a:t>"Hazel"</a:t>
                      </a:r>
                    </a:p>
                  </a:txBody>
                  <a:tcPr marL="0" marR="0" anchor="ctr"/>
                </a:tc>
                <a:tc>
                  <a:txBody>
                    <a:bodyPr/>
                    <a:lstStyle/>
                    <a:p>
                      <a:pPr algn="ctr"/>
                      <a:r>
                        <a:rPr lang="nb-NO">
                          <a:effectLst/>
                        </a:rPr>
                        <a:t>51.1</a:t>
                      </a:r>
                    </a:p>
                  </a:txBody>
                  <a:tcPr marL="0" marR="0" anchor="ctr"/>
                </a:tc>
                <a:extLst>
                  <a:ext uri="{0D108BD9-81ED-4DB2-BD59-A6C34878D82A}">
                    <a16:rowId xmlns:a16="http://schemas.microsoft.com/office/drawing/2014/main" xmlns="" val="10006"/>
                  </a:ext>
                </a:extLst>
              </a:tr>
              <a:tr h="370840">
                <a:tc>
                  <a:txBody>
                    <a:bodyPr/>
                    <a:lstStyle/>
                    <a:p>
                      <a:pPr algn="ctr"/>
                      <a:r>
                        <a:rPr lang="en-US" dirty="0">
                          <a:effectLst/>
                        </a:rPr>
                        <a:t>"Sammy"</a:t>
                      </a:r>
                    </a:p>
                  </a:txBody>
                  <a:tcPr marL="0" marR="0" anchor="ctr"/>
                </a:tc>
                <a:tc>
                  <a:txBody>
                    <a:bodyPr/>
                    <a:lstStyle/>
                    <a:p>
                      <a:pPr algn="ctr"/>
                      <a:r>
                        <a:rPr lang="en-US" dirty="0">
                          <a:effectLst/>
                        </a:rPr>
                        <a:t>"Carter"</a:t>
                      </a:r>
                    </a:p>
                  </a:txBody>
                  <a:tcPr marL="0" marR="0" anchor="ctr"/>
                </a:tc>
                <a:tc>
                  <a:txBody>
                    <a:bodyPr/>
                    <a:lstStyle/>
                    <a:p>
                      <a:pPr algn="ctr"/>
                      <a:r>
                        <a:rPr lang="mr-IN" dirty="0">
                          <a:effectLst/>
                        </a:rPr>
                        <a:t>"</a:t>
                      </a:r>
                      <a:r>
                        <a:rPr lang="mr-IN" dirty="0" err="1">
                          <a:effectLst/>
                        </a:rPr>
                        <a:t>Blue</a:t>
                      </a:r>
                      <a:r>
                        <a:rPr lang="mr-IN" dirty="0">
                          <a:effectLst/>
                        </a:rPr>
                        <a:t>"</a:t>
                      </a:r>
                    </a:p>
                  </a:txBody>
                  <a:tcPr marL="0" marR="0" anchor="ctr"/>
                </a:tc>
                <a:tc>
                  <a:txBody>
                    <a:bodyPr/>
                    <a:lstStyle/>
                    <a:p>
                      <a:pPr algn="ctr"/>
                      <a:r>
                        <a:rPr lang="hr-HR" dirty="0">
                          <a:effectLst/>
                        </a:rPr>
                        <a:t>56.2</a:t>
                      </a:r>
                    </a:p>
                  </a:txBody>
                  <a:tcPr marL="0" marR="0" anchor="ctr"/>
                </a:tc>
                <a:extLst>
                  <a:ext uri="{0D108BD9-81ED-4DB2-BD59-A6C34878D82A}">
                    <a16:rowId xmlns:a16="http://schemas.microsoft.com/office/drawing/2014/main" xmlns="" val="10007"/>
                  </a:ext>
                </a:extLst>
              </a:tr>
            </a:tbl>
          </a:graphicData>
        </a:graphic>
      </p:graphicFrame>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996733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5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fade">
                                      <p:cBhvr>
                                        <p:cTn id="32" dur="500"/>
                                        <p:tgtEl>
                                          <p:spTgt spid="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fade">
                                      <p:cBhvr>
                                        <p:cTn id="37" dur="500"/>
                                        <p:tgtEl>
                                          <p:spTgt spid="6"/>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5">
                                            <p:txEl>
                                              <p:pRg st="8" end="8"/>
                                            </p:txEl>
                                          </p:spTgt>
                                        </p:tgtEl>
                                        <p:attrNameLst>
                                          <p:attrName>style.visibility</p:attrName>
                                        </p:attrNameLst>
                                      </p:cBhvr>
                                      <p:to>
                                        <p:strVal val="visible"/>
                                      </p:to>
                                    </p:set>
                                    <p:animEffect transition="in" filter="fade">
                                      <p:cBhvr>
                                        <p:cTn id="42" dur="500"/>
                                        <p:tgtEl>
                                          <p:spTgt spid="5">
                                            <p:txEl>
                                              <p:pRg st="8" end="8"/>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5">
                                            <p:txEl>
                                              <p:pRg st="9" end="9"/>
                                            </p:txEl>
                                          </p:spTgt>
                                        </p:tgtEl>
                                        <p:attrNameLst>
                                          <p:attrName>style.visibility</p:attrName>
                                        </p:attrNameLst>
                                      </p:cBhvr>
                                      <p:to>
                                        <p:strVal val="visible"/>
                                      </p:to>
                                    </p:set>
                                    <p:animEffect transition="in" filter="fade">
                                      <p:cBhvr>
                                        <p:cTn id="47" dur="500"/>
                                        <p:tgtEl>
                                          <p:spTgt spid="5">
                                            <p:txEl>
                                              <p:pRg st="9" end="9"/>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5">
                                            <p:txEl>
                                              <p:pRg st="10" end="10"/>
                                            </p:txEl>
                                          </p:spTgt>
                                        </p:tgtEl>
                                        <p:attrNameLst>
                                          <p:attrName>style.visibility</p:attrName>
                                        </p:attrNameLst>
                                      </p:cBhvr>
                                      <p:to>
                                        <p:strVal val="visible"/>
                                      </p:to>
                                    </p:set>
                                    <p:animEffect transition="in" filter="fade">
                                      <p:cBhvr>
                                        <p:cTn id="52" dur="500"/>
                                        <p:tgtEl>
                                          <p:spTgt spid="5">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Tables in </a:t>
            </a:r>
            <a:r>
              <a:rPr lang="en-US" dirty="0" err="1"/>
              <a:t>Pyret</a:t>
            </a:r>
            <a:endParaRPr lang="en-US" dirty="0"/>
          </a:p>
        </p:txBody>
      </p:sp>
      <p:sp>
        <p:nvSpPr>
          <p:cNvPr id="4" name="Rectangle 3"/>
          <p:cNvSpPr>
            <a:spLocks noChangeArrowheads="1"/>
          </p:cNvSpPr>
          <p:nvPr/>
        </p:nvSpPr>
        <p:spPr bwMode="auto">
          <a:xfrm>
            <a:off x="304800" y="1819275"/>
            <a:ext cx="8610600" cy="3157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altLang="en-US" sz="2400" dirty="0">
                <a:latin typeface="Arial" charset="0"/>
                <a:ea typeface="Arial" charset="0"/>
                <a:cs typeface="Arial" charset="0"/>
              </a:rPr>
              <a:t>Open the </a:t>
            </a:r>
            <a:r>
              <a:rPr lang="en-US" altLang="en-US" sz="2400" dirty="0">
                <a:latin typeface="Arial" charset="0"/>
                <a:ea typeface="Arial" charset="0"/>
                <a:cs typeface="Arial" charset="0"/>
                <a:hlinkClick r:id="rId2"/>
              </a:rPr>
              <a:t>Unit 2 Starter File</a:t>
            </a:r>
            <a:endParaRPr lang="en-US" altLang="en-US" sz="2400" dirty="0">
              <a:latin typeface="Arial" charset="0"/>
              <a:ea typeface="Arial" charset="0"/>
              <a:cs typeface="Arial" charset="0"/>
            </a:endParaRPr>
          </a:p>
          <a:p>
            <a:pPr marL="342900" indent="-342900" eaLnBrk="1" hangingPunct="1">
              <a:spcAft>
                <a:spcPts val="1800"/>
              </a:spcAft>
              <a:buClr>
                <a:srgbClr val="4C4C4C"/>
              </a:buClr>
              <a:buSzTx/>
            </a:pPr>
            <a:r>
              <a:rPr lang="en-US" sz="2400" dirty="0">
                <a:latin typeface="Arial" charset="0"/>
                <a:ea typeface="Arial" charset="0"/>
                <a:cs typeface="Arial" charset="0"/>
              </a:rPr>
              <a:t>Save a Copy</a:t>
            </a:r>
          </a:p>
          <a:p>
            <a:pPr marL="342900" indent="-342900" eaLnBrk="1" hangingPunct="1">
              <a:spcAft>
                <a:spcPts val="1800"/>
              </a:spcAft>
              <a:buClr>
                <a:srgbClr val="4C4C4C"/>
              </a:buClr>
              <a:buSzTx/>
            </a:pPr>
            <a:r>
              <a:rPr lang="en-US" sz="2400" dirty="0">
                <a:latin typeface="Arial" charset="0"/>
                <a:ea typeface="Arial" charset="0"/>
                <a:cs typeface="Arial" charset="0"/>
              </a:rPr>
              <a:t>Click Run</a:t>
            </a:r>
          </a:p>
          <a:p>
            <a:pPr marL="342900" indent="-342900" eaLnBrk="1" hangingPunct="1">
              <a:spcAft>
                <a:spcPts val="1800"/>
              </a:spcAft>
              <a:buClr>
                <a:srgbClr val="4C4C4C"/>
              </a:buClr>
              <a:buSzTx/>
            </a:pPr>
            <a:r>
              <a:rPr lang="en-US" sz="2400" dirty="0">
                <a:latin typeface="Arial" charset="0"/>
                <a:ea typeface="Arial" charset="0"/>
                <a:cs typeface="Arial" charset="0"/>
              </a:rPr>
              <a:t>What definitions do you see?</a:t>
            </a:r>
          </a:p>
          <a:p>
            <a:pPr marL="342900" indent="-342900" eaLnBrk="1" hangingPunct="1">
              <a:spcAft>
                <a:spcPts val="1800"/>
              </a:spcAft>
              <a:buClr>
                <a:srgbClr val="4C4C4C"/>
              </a:buClr>
              <a:buSzTx/>
            </a:pPr>
            <a:r>
              <a:rPr lang="en-US" sz="2400" dirty="0">
                <a:latin typeface="Arial" charset="0"/>
                <a:ea typeface="Arial" charset="0"/>
                <a:cs typeface="Arial" charset="0"/>
              </a:rPr>
              <a:t>Loading spreadsheets and tables</a:t>
            </a:r>
            <a:endParaRPr lang="en-US" sz="1800" dirty="0">
              <a:latin typeface="Courier New" charset="0"/>
              <a:ea typeface="Courier New" charset="0"/>
              <a:cs typeface="Courier New" charset="0"/>
            </a:endParaRP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48260629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Quantitative v. Categorical</a:t>
            </a:r>
          </a:p>
        </p:txBody>
      </p:sp>
      <p:sp>
        <p:nvSpPr>
          <p:cNvPr id="4" name="Rectangle 3"/>
          <p:cNvSpPr>
            <a:spLocks noChangeArrowheads="1"/>
          </p:cNvSpPr>
          <p:nvPr/>
        </p:nvSpPr>
        <p:spPr bwMode="auto">
          <a:xfrm>
            <a:off x="228600" y="4969352"/>
            <a:ext cx="8610600" cy="14824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Bef>
                <a:spcPts val="500"/>
              </a:spcBef>
              <a:spcAft>
                <a:spcPts val="600"/>
              </a:spcAft>
              <a:buClr>
                <a:srgbClr val="4C4C4C"/>
              </a:buClr>
              <a:buSzTx/>
            </a:pPr>
            <a:r>
              <a:rPr lang="en-US" sz="2400" dirty="0">
                <a:latin typeface="Arial" charset="0"/>
                <a:ea typeface="Arial" charset="0"/>
                <a:cs typeface="Arial" charset="0"/>
              </a:rPr>
              <a:t>Quantitative data answers “How much?”</a:t>
            </a:r>
          </a:p>
          <a:p>
            <a:pPr marL="342900" indent="-342900" eaLnBrk="1" hangingPunct="1">
              <a:spcBef>
                <a:spcPts val="500"/>
              </a:spcBef>
              <a:spcAft>
                <a:spcPts val="600"/>
              </a:spcAft>
              <a:buClr>
                <a:srgbClr val="4C4C4C"/>
              </a:buClr>
              <a:buSzTx/>
            </a:pPr>
            <a:r>
              <a:rPr lang="en-US" sz="2400" dirty="0">
                <a:latin typeface="Arial" charset="0"/>
                <a:ea typeface="Arial" charset="0"/>
                <a:cs typeface="Arial" charset="0"/>
              </a:rPr>
              <a:t>Categorical data answers “Which one?”</a:t>
            </a:r>
          </a:p>
          <a:p>
            <a:pPr marL="342900" indent="-342900" eaLnBrk="1" hangingPunct="1">
              <a:spcBef>
                <a:spcPts val="500"/>
              </a:spcBef>
              <a:spcAft>
                <a:spcPts val="600"/>
              </a:spcAft>
              <a:buClr>
                <a:srgbClr val="4C4C4C"/>
              </a:buClr>
              <a:buSzTx/>
            </a:pPr>
            <a:r>
              <a:rPr lang="en-US" sz="2400" dirty="0">
                <a:latin typeface="Arial" charset="0"/>
                <a:ea typeface="Arial" charset="0"/>
                <a:cs typeface="Arial" charset="0"/>
              </a:rPr>
              <a:t>Turn to Page 6</a:t>
            </a:r>
            <a:r>
              <a:rPr lang="mr-IN" sz="2400" dirty="0">
                <a:latin typeface="Arial" charset="0"/>
                <a:ea typeface="Arial" charset="0"/>
                <a:cs typeface="Arial" charset="0"/>
              </a:rPr>
              <a:t>…</a:t>
            </a:r>
            <a:endParaRPr lang="en-US" sz="1800" dirty="0">
              <a:latin typeface="Courier New" charset="0"/>
              <a:ea typeface="Courier New" charset="0"/>
              <a:cs typeface="Courier New" charset="0"/>
            </a:endParaRPr>
          </a:p>
        </p:txBody>
      </p:sp>
      <p:graphicFrame>
        <p:nvGraphicFramePr>
          <p:cNvPr id="5" name="Table 4"/>
          <p:cNvGraphicFramePr>
            <a:graphicFrameLocks noGrp="1"/>
          </p:cNvGraphicFramePr>
          <p:nvPr>
            <p:extLst>
              <p:ext uri="{D42A27DB-BD31-4B8C-83A1-F6EECF244321}">
                <p14:modId xmlns:p14="http://schemas.microsoft.com/office/powerpoint/2010/main" val="669341867"/>
              </p:ext>
            </p:extLst>
          </p:nvPr>
        </p:nvGraphicFramePr>
        <p:xfrm>
          <a:off x="381000" y="1676400"/>
          <a:ext cx="8458200" cy="3022600"/>
        </p:xfrm>
        <a:graphic>
          <a:graphicData uri="http://schemas.openxmlformats.org/drawingml/2006/table">
            <a:tbl>
              <a:tblPr firstRow="1" bandRow="1">
                <a:tableStyleId>{5C22544A-7EE6-4342-B048-85BDC9FD1C3A}</a:tableStyleId>
              </a:tblPr>
              <a:tblGrid>
                <a:gridCol w="2114550">
                  <a:extLst>
                    <a:ext uri="{9D8B030D-6E8A-4147-A177-3AD203B41FA5}">
                      <a16:colId xmlns:a16="http://schemas.microsoft.com/office/drawing/2014/main" xmlns="" val="20000"/>
                    </a:ext>
                  </a:extLst>
                </a:gridCol>
                <a:gridCol w="2114550">
                  <a:extLst>
                    <a:ext uri="{9D8B030D-6E8A-4147-A177-3AD203B41FA5}">
                      <a16:colId xmlns:a16="http://schemas.microsoft.com/office/drawing/2014/main" xmlns="" val="20001"/>
                    </a:ext>
                  </a:extLst>
                </a:gridCol>
                <a:gridCol w="2181325">
                  <a:extLst>
                    <a:ext uri="{9D8B030D-6E8A-4147-A177-3AD203B41FA5}">
                      <a16:colId xmlns:a16="http://schemas.microsoft.com/office/drawing/2014/main" xmlns="" val="20002"/>
                    </a:ext>
                  </a:extLst>
                </a:gridCol>
                <a:gridCol w="2047775">
                  <a:extLst>
                    <a:ext uri="{9D8B030D-6E8A-4147-A177-3AD203B41FA5}">
                      <a16:colId xmlns:a16="http://schemas.microsoft.com/office/drawing/2014/main" xmlns="" val="20003"/>
                    </a:ext>
                  </a:extLst>
                </a:gridCol>
              </a:tblGrid>
              <a:tr h="370840">
                <a:tc>
                  <a:txBody>
                    <a:bodyPr/>
                    <a:lstStyle/>
                    <a:p>
                      <a:pPr algn="ctr"/>
                      <a:r>
                        <a:rPr lang="en-US" sz="2200" b="0" dirty="0">
                          <a:effectLst/>
                        </a:rPr>
                        <a:t>First</a:t>
                      </a:r>
                    </a:p>
                  </a:txBody>
                  <a:tcPr marL="0" marR="0" anchor="ctr"/>
                </a:tc>
                <a:tc>
                  <a:txBody>
                    <a:bodyPr/>
                    <a:lstStyle/>
                    <a:p>
                      <a:pPr algn="ctr"/>
                      <a:r>
                        <a:rPr lang="en-US" sz="2200" b="0" dirty="0">
                          <a:effectLst/>
                        </a:rPr>
                        <a:t>Last</a:t>
                      </a:r>
                    </a:p>
                  </a:txBody>
                  <a:tcPr marL="0" marR="0" anchor="ctr"/>
                </a:tc>
                <a:tc>
                  <a:txBody>
                    <a:bodyPr/>
                    <a:lstStyle/>
                    <a:p>
                      <a:pPr algn="ctr"/>
                      <a:r>
                        <a:rPr lang="en-US" sz="2200" b="0" dirty="0">
                          <a:effectLst/>
                        </a:rPr>
                        <a:t>Eye-Color</a:t>
                      </a:r>
                    </a:p>
                  </a:txBody>
                  <a:tcPr marL="0" marR="0" anchor="ctr"/>
                </a:tc>
                <a:tc>
                  <a:txBody>
                    <a:bodyPr/>
                    <a:lstStyle/>
                    <a:p>
                      <a:pPr algn="ctr"/>
                      <a:r>
                        <a:rPr lang="en-US" sz="2200" b="0" dirty="0">
                          <a:effectLst/>
                        </a:rPr>
                        <a:t>Height</a:t>
                      </a:r>
                    </a:p>
                  </a:txBody>
                  <a:tcPr marL="0" marR="0" anchor="ctr"/>
                </a:tc>
                <a:extLst>
                  <a:ext uri="{0D108BD9-81ED-4DB2-BD59-A6C34878D82A}">
                    <a16:rowId xmlns:a16="http://schemas.microsoft.com/office/drawing/2014/main" xmlns="" val="10000"/>
                  </a:ext>
                </a:extLst>
              </a:tr>
              <a:tr h="370840">
                <a:tc>
                  <a:txBody>
                    <a:bodyPr/>
                    <a:lstStyle/>
                    <a:p>
                      <a:pPr algn="ctr"/>
                      <a:r>
                        <a:rPr lang="mr-IN" dirty="0">
                          <a:effectLst/>
                        </a:rPr>
                        <a:t>"</a:t>
                      </a:r>
                      <a:r>
                        <a:rPr lang="mr-IN" dirty="0" err="1">
                          <a:effectLst/>
                        </a:rPr>
                        <a:t>John</a:t>
                      </a:r>
                      <a:r>
                        <a:rPr lang="mr-IN" dirty="0">
                          <a:effectLst/>
                        </a:rPr>
                        <a:t>"</a:t>
                      </a:r>
                    </a:p>
                  </a:txBody>
                  <a:tcPr marL="0" marR="0" anchor="ctr"/>
                </a:tc>
                <a:tc>
                  <a:txBody>
                    <a:bodyPr/>
                    <a:lstStyle/>
                    <a:p>
                      <a:pPr algn="ctr"/>
                      <a:r>
                        <a:rPr lang="mr-IN">
                          <a:effectLst/>
                        </a:rPr>
                        <a:t>"Doe"</a:t>
                      </a:r>
                    </a:p>
                  </a:txBody>
                  <a:tcPr marL="0" marR="0" anchor="ctr"/>
                </a:tc>
                <a:tc>
                  <a:txBody>
                    <a:bodyPr/>
                    <a:lstStyle/>
                    <a:p>
                      <a:pPr algn="ctr"/>
                      <a:r>
                        <a:rPr lang="en-US">
                          <a:effectLst/>
                        </a:rPr>
                        <a:t>"Green"</a:t>
                      </a:r>
                    </a:p>
                  </a:txBody>
                  <a:tcPr marL="0" marR="0" anchor="ctr"/>
                </a:tc>
                <a:tc>
                  <a:txBody>
                    <a:bodyPr/>
                    <a:lstStyle/>
                    <a:p>
                      <a:pPr algn="ctr"/>
                      <a:r>
                        <a:rPr lang="hr-HR">
                          <a:effectLst/>
                        </a:rPr>
                        <a:t>52.0</a:t>
                      </a:r>
                    </a:p>
                  </a:txBody>
                  <a:tcPr marL="0" marR="0" anchor="ctr"/>
                </a:tc>
                <a:extLst>
                  <a:ext uri="{0D108BD9-81ED-4DB2-BD59-A6C34878D82A}">
                    <a16:rowId xmlns:a16="http://schemas.microsoft.com/office/drawing/2014/main" xmlns="" val="10001"/>
                  </a:ext>
                </a:extLst>
              </a:tr>
              <a:tr h="370840">
                <a:tc>
                  <a:txBody>
                    <a:bodyPr/>
                    <a:lstStyle/>
                    <a:p>
                      <a:pPr algn="ctr"/>
                      <a:r>
                        <a:rPr lang="mr-IN" dirty="0">
                          <a:effectLst/>
                        </a:rPr>
                        <a:t>"</a:t>
                      </a:r>
                      <a:r>
                        <a:rPr lang="mr-IN" dirty="0" err="1">
                          <a:effectLst/>
                        </a:rPr>
                        <a:t>Jane</a:t>
                      </a:r>
                      <a:r>
                        <a:rPr lang="mr-IN" dirty="0">
                          <a:effectLst/>
                        </a:rPr>
                        <a:t>"</a:t>
                      </a:r>
                    </a:p>
                  </a:txBody>
                  <a:tcPr marL="0" marR="0" anchor="ctr"/>
                </a:tc>
                <a:tc>
                  <a:txBody>
                    <a:bodyPr/>
                    <a:lstStyle/>
                    <a:p>
                      <a:pPr algn="ctr"/>
                      <a:r>
                        <a:rPr lang="en-US">
                          <a:effectLst/>
                        </a:rPr>
                        <a:t>"Smith"</a:t>
                      </a:r>
                    </a:p>
                  </a:txBody>
                  <a:tcPr marL="0" marR="0" anchor="ctr"/>
                </a:tc>
                <a:tc>
                  <a:txBody>
                    <a:bodyPr/>
                    <a:lstStyle/>
                    <a:p>
                      <a:pPr algn="ctr"/>
                      <a:r>
                        <a:rPr lang="en-US">
                          <a:effectLst/>
                        </a:rPr>
                        <a:t>"Brown"</a:t>
                      </a:r>
                    </a:p>
                  </a:txBody>
                  <a:tcPr marL="0" marR="0" anchor="ctr"/>
                </a:tc>
                <a:tc>
                  <a:txBody>
                    <a:bodyPr/>
                    <a:lstStyle/>
                    <a:p>
                      <a:pPr algn="ctr"/>
                      <a:r>
                        <a:rPr lang="hr-HR">
                          <a:effectLst/>
                        </a:rPr>
                        <a:t>49.1</a:t>
                      </a:r>
                    </a:p>
                  </a:txBody>
                  <a:tcPr marL="0" marR="0" anchor="ctr"/>
                </a:tc>
                <a:extLst>
                  <a:ext uri="{0D108BD9-81ED-4DB2-BD59-A6C34878D82A}">
                    <a16:rowId xmlns:a16="http://schemas.microsoft.com/office/drawing/2014/main" xmlns="" val="10002"/>
                  </a:ext>
                </a:extLst>
              </a:tr>
              <a:tr h="370840">
                <a:tc>
                  <a:txBody>
                    <a:bodyPr/>
                    <a:lstStyle/>
                    <a:p>
                      <a:pPr algn="ctr"/>
                      <a:r>
                        <a:rPr lang="en-US">
                          <a:effectLst/>
                        </a:rPr>
                        <a:t>"Javon"</a:t>
                      </a:r>
                    </a:p>
                  </a:txBody>
                  <a:tcPr marL="0" marR="0" anchor="ctr"/>
                </a:tc>
                <a:tc>
                  <a:txBody>
                    <a:bodyPr/>
                    <a:lstStyle/>
                    <a:p>
                      <a:pPr algn="ctr"/>
                      <a:r>
                        <a:rPr lang="en-US">
                          <a:effectLst/>
                        </a:rPr>
                        <a:t>"Jackson"</a:t>
                      </a:r>
                    </a:p>
                  </a:txBody>
                  <a:tcPr marL="0" marR="0" anchor="ctr"/>
                </a:tc>
                <a:tc>
                  <a:txBody>
                    <a:bodyPr/>
                    <a:lstStyle/>
                    <a:p>
                      <a:pPr algn="ctr"/>
                      <a:r>
                        <a:rPr lang="en-US">
                          <a:effectLst/>
                        </a:rPr>
                        <a:t>"Brown"</a:t>
                      </a:r>
                    </a:p>
                  </a:txBody>
                  <a:tcPr marL="0" marR="0" anchor="ctr"/>
                </a:tc>
                <a:tc>
                  <a:txBody>
                    <a:bodyPr/>
                    <a:lstStyle/>
                    <a:p>
                      <a:pPr algn="ctr"/>
                      <a:r>
                        <a:rPr lang="nb-NO" dirty="0">
                          <a:effectLst/>
                        </a:rPr>
                        <a:t>57.7</a:t>
                      </a:r>
                    </a:p>
                  </a:txBody>
                  <a:tcPr marL="0" marR="0" anchor="ctr"/>
                </a:tc>
                <a:extLst>
                  <a:ext uri="{0D108BD9-81ED-4DB2-BD59-A6C34878D82A}">
                    <a16:rowId xmlns:a16="http://schemas.microsoft.com/office/drawing/2014/main" xmlns="" val="10003"/>
                  </a:ext>
                </a:extLst>
              </a:tr>
              <a:tr h="370840">
                <a:tc>
                  <a:txBody>
                    <a:bodyPr/>
                    <a:lstStyle/>
                    <a:p>
                      <a:pPr algn="ctr"/>
                      <a:r>
                        <a:rPr lang="en-US">
                          <a:effectLst/>
                        </a:rPr>
                        <a:t>"Angela"</a:t>
                      </a:r>
                    </a:p>
                  </a:txBody>
                  <a:tcPr marL="0" marR="0" anchor="ctr"/>
                </a:tc>
                <a:tc>
                  <a:txBody>
                    <a:bodyPr/>
                    <a:lstStyle/>
                    <a:p>
                      <a:pPr algn="ctr"/>
                      <a:r>
                        <a:rPr lang="en-US" dirty="0">
                          <a:effectLst/>
                        </a:rPr>
                        <a:t>"Enriquez"</a:t>
                      </a:r>
                    </a:p>
                  </a:txBody>
                  <a:tcPr marL="0" marR="0" anchor="ctr"/>
                </a:tc>
                <a:tc>
                  <a:txBody>
                    <a:bodyPr/>
                    <a:lstStyle/>
                    <a:p>
                      <a:pPr algn="ctr"/>
                      <a:r>
                        <a:rPr lang="en-US">
                          <a:effectLst/>
                        </a:rPr>
                        <a:t>"Hazel"</a:t>
                      </a:r>
                    </a:p>
                  </a:txBody>
                  <a:tcPr marL="0" marR="0" anchor="ctr"/>
                </a:tc>
                <a:tc>
                  <a:txBody>
                    <a:bodyPr/>
                    <a:lstStyle/>
                    <a:p>
                      <a:pPr algn="ctr"/>
                      <a:r>
                        <a:rPr lang="hr-HR">
                          <a:effectLst/>
                        </a:rPr>
                        <a:t>52.5</a:t>
                      </a:r>
                    </a:p>
                  </a:txBody>
                  <a:tcPr marL="0" marR="0" anchor="ctr"/>
                </a:tc>
                <a:extLst>
                  <a:ext uri="{0D108BD9-81ED-4DB2-BD59-A6C34878D82A}">
                    <a16:rowId xmlns:a16="http://schemas.microsoft.com/office/drawing/2014/main" xmlns="" val="10004"/>
                  </a:ext>
                </a:extLst>
              </a:tr>
              <a:tr h="370840">
                <a:tc>
                  <a:txBody>
                    <a:bodyPr/>
                    <a:lstStyle/>
                    <a:p>
                      <a:pPr algn="ctr"/>
                      <a:r>
                        <a:rPr lang="mr-IN">
                          <a:effectLst/>
                        </a:rPr>
                        <a:t>"Jack"</a:t>
                      </a:r>
                    </a:p>
                  </a:txBody>
                  <a:tcPr marL="0" marR="0" anchor="ctr"/>
                </a:tc>
                <a:tc>
                  <a:txBody>
                    <a:bodyPr/>
                    <a:lstStyle/>
                    <a:p>
                      <a:pPr algn="ctr"/>
                      <a:r>
                        <a:rPr lang="en-US" dirty="0">
                          <a:effectLst/>
                        </a:rPr>
                        <a:t>"Thompson"</a:t>
                      </a:r>
                    </a:p>
                  </a:txBody>
                  <a:tcPr marL="0" marR="0" anchor="ctr"/>
                </a:tc>
                <a:tc>
                  <a:txBody>
                    <a:bodyPr/>
                    <a:lstStyle/>
                    <a:p>
                      <a:pPr algn="ctr"/>
                      <a:r>
                        <a:rPr lang="mr-IN" dirty="0">
                          <a:effectLst/>
                        </a:rPr>
                        <a:t>"</a:t>
                      </a:r>
                      <a:r>
                        <a:rPr lang="mr-IN" dirty="0" err="1">
                          <a:effectLst/>
                        </a:rPr>
                        <a:t>Blue</a:t>
                      </a:r>
                      <a:r>
                        <a:rPr lang="mr-IN" dirty="0">
                          <a:effectLst/>
                        </a:rPr>
                        <a:t>"</a:t>
                      </a:r>
                    </a:p>
                  </a:txBody>
                  <a:tcPr marL="0" marR="0" anchor="ctr"/>
                </a:tc>
                <a:tc>
                  <a:txBody>
                    <a:bodyPr/>
                    <a:lstStyle/>
                    <a:p>
                      <a:pPr algn="ctr"/>
                      <a:r>
                        <a:rPr lang="hr-HR">
                          <a:effectLst/>
                        </a:rPr>
                        <a:t>53.0</a:t>
                      </a:r>
                    </a:p>
                  </a:txBody>
                  <a:tcPr marL="0" marR="0" anchor="ctr"/>
                </a:tc>
                <a:extLst>
                  <a:ext uri="{0D108BD9-81ED-4DB2-BD59-A6C34878D82A}">
                    <a16:rowId xmlns:a16="http://schemas.microsoft.com/office/drawing/2014/main" xmlns="" val="10005"/>
                  </a:ext>
                </a:extLst>
              </a:tr>
              <a:tr h="370840">
                <a:tc>
                  <a:txBody>
                    <a:bodyPr/>
                    <a:lstStyle/>
                    <a:p>
                      <a:pPr algn="ctr"/>
                      <a:r>
                        <a:rPr lang="en-US">
                          <a:effectLst/>
                        </a:rPr>
                        <a:t>"Dominique"</a:t>
                      </a:r>
                    </a:p>
                  </a:txBody>
                  <a:tcPr marL="0" marR="0" anchor="ctr"/>
                </a:tc>
                <a:tc>
                  <a:txBody>
                    <a:bodyPr/>
                    <a:lstStyle/>
                    <a:p>
                      <a:pPr algn="ctr"/>
                      <a:r>
                        <a:rPr lang="en-US">
                          <a:effectLst/>
                        </a:rPr>
                        <a:t>"Rodriguez"</a:t>
                      </a:r>
                    </a:p>
                  </a:txBody>
                  <a:tcPr marL="0" marR="0" anchor="ctr"/>
                </a:tc>
                <a:tc>
                  <a:txBody>
                    <a:bodyPr/>
                    <a:lstStyle/>
                    <a:p>
                      <a:pPr algn="ctr"/>
                      <a:r>
                        <a:rPr lang="en-US" dirty="0">
                          <a:effectLst/>
                        </a:rPr>
                        <a:t>"Hazel"</a:t>
                      </a:r>
                    </a:p>
                  </a:txBody>
                  <a:tcPr marL="0" marR="0" anchor="ctr"/>
                </a:tc>
                <a:tc>
                  <a:txBody>
                    <a:bodyPr/>
                    <a:lstStyle/>
                    <a:p>
                      <a:pPr algn="ctr"/>
                      <a:r>
                        <a:rPr lang="nb-NO">
                          <a:effectLst/>
                        </a:rPr>
                        <a:t>51.1</a:t>
                      </a:r>
                    </a:p>
                  </a:txBody>
                  <a:tcPr marL="0" marR="0" anchor="ctr"/>
                </a:tc>
                <a:extLst>
                  <a:ext uri="{0D108BD9-81ED-4DB2-BD59-A6C34878D82A}">
                    <a16:rowId xmlns:a16="http://schemas.microsoft.com/office/drawing/2014/main" xmlns="" val="10006"/>
                  </a:ext>
                </a:extLst>
              </a:tr>
              <a:tr h="370840">
                <a:tc>
                  <a:txBody>
                    <a:bodyPr/>
                    <a:lstStyle/>
                    <a:p>
                      <a:pPr algn="ctr"/>
                      <a:r>
                        <a:rPr lang="en-US">
                          <a:effectLst/>
                        </a:rPr>
                        <a:t>"Sammy"</a:t>
                      </a:r>
                    </a:p>
                  </a:txBody>
                  <a:tcPr marL="0" marR="0" anchor="ctr"/>
                </a:tc>
                <a:tc>
                  <a:txBody>
                    <a:bodyPr/>
                    <a:lstStyle/>
                    <a:p>
                      <a:pPr algn="ctr"/>
                      <a:r>
                        <a:rPr lang="en-US" dirty="0">
                          <a:effectLst/>
                        </a:rPr>
                        <a:t>"Carter"</a:t>
                      </a:r>
                    </a:p>
                  </a:txBody>
                  <a:tcPr marL="0" marR="0" anchor="ctr"/>
                </a:tc>
                <a:tc>
                  <a:txBody>
                    <a:bodyPr/>
                    <a:lstStyle/>
                    <a:p>
                      <a:pPr algn="ctr"/>
                      <a:r>
                        <a:rPr lang="mr-IN" dirty="0">
                          <a:effectLst/>
                        </a:rPr>
                        <a:t>"</a:t>
                      </a:r>
                      <a:r>
                        <a:rPr lang="mr-IN" dirty="0" err="1">
                          <a:effectLst/>
                        </a:rPr>
                        <a:t>Blue</a:t>
                      </a:r>
                      <a:r>
                        <a:rPr lang="mr-IN" dirty="0">
                          <a:effectLst/>
                        </a:rPr>
                        <a:t>"</a:t>
                      </a:r>
                    </a:p>
                  </a:txBody>
                  <a:tcPr marL="0" marR="0" anchor="ctr"/>
                </a:tc>
                <a:tc>
                  <a:txBody>
                    <a:bodyPr/>
                    <a:lstStyle/>
                    <a:p>
                      <a:pPr algn="ctr"/>
                      <a:r>
                        <a:rPr lang="hr-HR" dirty="0">
                          <a:effectLst/>
                        </a:rPr>
                        <a:t>56.2</a:t>
                      </a:r>
                    </a:p>
                  </a:txBody>
                  <a:tcPr marL="0" marR="0" anchor="ctr"/>
                </a:tc>
                <a:extLst>
                  <a:ext uri="{0D108BD9-81ED-4DB2-BD59-A6C34878D82A}">
                    <a16:rowId xmlns:a16="http://schemas.microsoft.com/office/drawing/2014/main" xmlns="" val="10007"/>
                  </a:ext>
                </a:extLst>
              </a:tr>
            </a:tbl>
          </a:graphicData>
        </a:graphic>
      </p:graphicFrame>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740013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Extracting Lists From Tables</a:t>
            </a:r>
          </a:p>
        </p:txBody>
      </p:sp>
      <p:sp>
        <p:nvSpPr>
          <p:cNvPr id="5" name="Rectangle 4"/>
          <p:cNvSpPr/>
          <p:nvPr/>
        </p:nvSpPr>
        <p:spPr>
          <a:xfrm>
            <a:off x="139528" y="1752600"/>
            <a:ext cx="8848897" cy="4647426"/>
          </a:xfrm>
          <a:prstGeom prst="rect">
            <a:avLst/>
          </a:prstGeom>
        </p:spPr>
        <p:txBody>
          <a:bodyPr wrap="square">
            <a:spAutoFit/>
          </a:bodyPr>
          <a:lstStyle/>
          <a:p>
            <a:r>
              <a:rPr lang="en-US" dirty="0">
                <a:solidFill>
                  <a:schemeClr val="bg1"/>
                </a:solidFill>
                <a:latin typeface="Courier New" charset="0"/>
                <a:ea typeface="Courier New" charset="0"/>
                <a:cs typeface="Courier New" charset="0"/>
              </a:rPr>
              <a:t>sodium-list = </a:t>
            </a:r>
            <a:r>
              <a:rPr lang="en-US" b="1" dirty="0">
                <a:solidFill>
                  <a:schemeClr val="bg1"/>
                </a:solidFill>
                <a:latin typeface="Courier New" charset="0"/>
                <a:ea typeface="Courier New" charset="0"/>
                <a:cs typeface="Courier New" charset="0"/>
              </a:rPr>
              <a:t>extract</a:t>
            </a:r>
            <a:r>
              <a:rPr lang="en-US" dirty="0">
                <a:solidFill>
                  <a:schemeClr val="bg1"/>
                </a:solidFill>
                <a:latin typeface="Courier New" charset="0"/>
                <a:ea typeface="Courier New" charset="0"/>
                <a:cs typeface="Courier New" charset="0"/>
              </a:rPr>
              <a:t> sodium </a:t>
            </a:r>
            <a:r>
              <a:rPr lang="en-US" b="1" dirty="0">
                <a:solidFill>
                  <a:schemeClr val="bg1"/>
                </a:solidFill>
                <a:latin typeface="Courier New" charset="0"/>
                <a:ea typeface="Courier New" charset="0"/>
                <a:cs typeface="Courier New" charset="0"/>
              </a:rPr>
              <a:t>from</a:t>
            </a:r>
            <a:r>
              <a:rPr lang="en-US" dirty="0">
                <a:solidFill>
                  <a:schemeClr val="bg1"/>
                </a:solidFill>
                <a:latin typeface="Courier New" charset="0"/>
                <a:ea typeface="Courier New" charset="0"/>
                <a:cs typeface="Courier New" charset="0"/>
              </a:rPr>
              <a:t> nutrition </a:t>
            </a:r>
            <a:r>
              <a:rPr lang="en-US" b="1" dirty="0">
                <a:solidFill>
                  <a:schemeClr val="bg1"/>
                </a:solidFill>
                <a:latin typeface="Courier New" charset="0"/>
                <a:ea typeface="Courier New" charset="0"/>
                <a:cs typeface="Courier New" charset="0"/>
              </a:rPr>
              <a:t>end</a:t>
            </a:r>
          </a:p>
          <a:p>
            <a:endParaRPr lang="en-US" b="1" dirty="0">
              <a:solidFill>
                <a:schemeClr val="bg1"/>
              </a:solidFill>
              <a:latin typeface="Courier New" charset="0"/>
              <a:ea typeface="Courier New" charset="0"/>
              <a:cs typeface="Courier New" charset="0"/>
            </a:endParaRPr>
          </a:p>
          <a:p>
            <a:r>
              <a:rPr lang="en-US" dirty="0">
                <a:solidFill>
                  <a:schemeClr val="bg1"/>
                </a:solidFill>
                <a:ea typeface="Arial" charset="0"/>
                <a:cs typeface="Arial" charset="0"/>
              </a:rPr>
              <a:t>What is the type of </a:t>
            </a:r>
            <a:r>
              <a:rPr lang="en-US" dirty="0">
                <a:solidFill>
                  <a:schemeClr val="bg1"/>
                </a:solidFill>
                <a:latin typeface="Courier New" charset="0"/>
                <a:ea typeface="Courier New" charset="0"/>
                <a:cs typeface="Courier New" charset="0"/>
              </a:rPr>
              <a:t>sodium-list</a:t>
            </a:r>
            <a:r>
              <a:rPr lang="en-US" dirty="0">
                <a:solidFill>
                  <a:schemeClr val="bg1"/>
                </a:solidFill>
                <a:ea typeface="Arial" charset="0"/>
                <a:cs typeface="Arial" charset="0"/>
              </a:rPr>
              <a:t>?</a:t>
            </a:r>
          </a:p>
          <a:p>
            <a:endParaRPr lang="en-US" dirty="0">
              <a:solidFill>
                <a:schemeClr val="bg1"/>
              </a:solidFill>
              <a:ea typeface="Arial" charset="0"/>
              <a:cs typeface="Arial" charset="0"/>
            </a:endParaRPr>
          </a:p>
          <a:p>
            <a:pPr marL="342900" indent="-342900" fontAlgn="ctr">
              <a:buFont typeface="Arial" charset="0"/>
              <a:buChar char="•"/>
            </a:pPr>
            <a:r>
              <a:rPr lang="en-US" sz="2200" dirty="0">
                <a:solidFill>
                  <a:schemeClr val="bg1"/>
                </a:solidFill>
              </a:rPr>
              <a:t>Define</a:t>
            </a:r>
            <a:r>
              <a:rPr lang="en-US" sz="2200" dirty="0">
                <a:solidFill>
                  <a:schemeClr val="bg1"/>
                </a:solidFill>
                <a:latin typeface="Courier New" charset="0"/>
                <a:ea typeface="Courier New" charset="0"/>
                <a:cs typeface="Courier New" charset="0"/>
              </a:rPr>
              <a:t> state-list</a:t>
            </a:r>
            <a:r>
              <a:rPr lang="en-US" sz="2200" dirty="0">
                <a:solidFill>
                  <a:schemeClr val="bg1"/>
                </a:solidFill>
              </a:rPr>
              <a:t>,  which contains the </a:t>
            </a:r>
            <a:r>
              <a:rPr lang="en-US" sz="2200" dirty="0">
                <a:solidFill>
                  <a:schemeClr val="bg1"/>
                </a:solidFill>
                <a:latin typeface="Courier New" charset="0"/>
                <a:ea typeface="Courier New" charset="0"/>
                <a:cs typeface="Courier New" charset="0"/>
              </a:rPr>
              <a:t>state</a:t>
            </a:r>
            <a:r>
              <a:rPr lang="en-US" sz="2200" dirty="0">
                <a:solidFill>
                  <a:schemeClr val="bg1"/>
                </a:solidFill>
              </a:rPr>
              <a:t> column from </a:t>
            </a:r>
            <a:r>
              <a:rPr lang="en-US" sz="2200" dirty="0">
                <a:solidFill>
                  <a:schemeClr val="bg1"/>
                </a:solidFill>
                <a:latin typeface="Courier New" charset="0"/>
                <a:ea typeface="Courier New" charset="0"/>
                <a:cs typeface="Courier New" charset="0"/>
              </a:rPr>
              <a:t>presidents</a:t>
            </a:r>
            <a:endParaRPr lang="en-US" sz="2200" dirty="0">
              <a:solidFill>
                <a:schemeClr val="bg1"/>
              </a:solidFill>
            </a:endParaRPr>
          </a:p>
          <a:p>
            <a:pPr marL="342900" indent="-342900" fontAlgn="ctr">
              <a:buFont typeface="Arial" charset="0"/>
              <a:buChar char="•"/>
            </a:pPr>
            <a:endParaRPr lang="en-US" sz="2200" dirty="0">
              <a:solidFill>
                <a:schemeClr val="bg1"/>
              </a:solidFill>
            </a:endParaRPr>
          </a:p>
          <a:p>
            <a:pPr marL="342900" indent="-342900" fontAlgn="ctr">
              <a:buFont typeface="Arial" charset="0"/>
              <a:buChar char="•"/>
            </a:pPr>
            <a:r>
              <a:rPr lang="en-US" sz="2200" dirty="0">
                <a:solidFill>
                  <a:schemeClr val="bg1"/>
                </a:solidFill>
              </a:rPr>
              <a:t>Define </a:t>
            </a:r>
            <a:r>
              <a:rPr lang="en-US" sz="2200" dirty="0">
                <a:solidFill>
                  <a:schemeClr val="bg1"/>
                </a:solidFill>
                <a:latin typeface="Courier New" charset="0"/>
                <a:ea typeface="Courier New" charset="0"/>
                <a:cs typeface="Courier New" charset="0"/>
              </a:rPr>
              <a:t>calories-list</a:t>
            </a:r>
            <a:r>
              <a:rPr lang="en-US" sz="2200" dirty="0">
                <a:solidFill>
                  <a:schemeClr val="bg1"/>
                </a:solidFill>
              </a:rPr>
              <a:t>,  which contains the </a:t>
            </a:r>
            <a:r>
              <a:rPr lang="en-US" sz="2200" dirty="0">
                <a:solidFill>
                  <a:schemeClr val="bg1"/>
                </a:solidFill>
                <a:latin typeface="Courier New" charset="0"/>
                <a:ea typeface="Courier New" charset="0"/>
                <a:cs typeface="Courier New" charset="0"/>
              </a:rPr>
              <a:t>calories</a:t>
            </a:r>
            <a:r>
              <a:rPr lang="en-US" sz="2200" dirty="0">
                <a:solidFill>
                  <a:schemeClr val="bg1"/>
                </a:solidFill>
              </a:rPr>
              <a:t> column from nutrition</a:t>
            </a:r>
          </a:p>
          <a:p>
            <a:pPr marL="342900" indent="-342900" fontAlgn="ctr">
              <a:buFont typeface="Arial" charset="0"/>
              <a:buChar char="•"/>
            </a:pPr>
            <a:endParaRPr lang="en-US" sz="2200" dirty="0">
              <a:solidFill>
                <a:schemeClr val="bg1"/>
              </a:solidFill>
            </a:endParaRPr>
          </a:p>
          <a:p>
            <a:pPr marL="342900" indent="-342900" fontAlgn="ctr">
              <a:buFont typeface="Arial" charset="0"/>
              <a:buChar char="•"/>
            </a:pPr>
            <a:r>
              <a:rPr lang="en-US" sz="2200" dirty="0">
                <a:solidFill>
                  <a:schemeClr val="bg1"/>
                </a:solidFill>
              </a:rPr>
              <a:t>Define </a:t>
            </a:r>
            <a:r>
              <a:rPr lang="en-US" sz="2200" dirty="0">
                <a:solidFill>
                  <a:schemeClr val="bg1"/>
                </a:solidFill>
                <a:latin typeface="Courier New" charset="0"/>
                <a:ea typeface="Courier New" charset="0"/>
                <a:cs typeface="Courier New" charset="0"/>
              </a:rPr>
              <a:t>sugar-list</a:t>
            </a:r>
            <a:r>
              <a:rPr lang="en-US" sz="2200" dirty="0">
                <a:solidFill>
                  <a:schemeClr val="bg1"/>
                </a:solidFill>
              </a:rPr>
              <a:t>,  which contains the </a:t>
            </a:r>
            <a:r>
              <a:rPr lang="en-US" sz="2200" dirty="0">
                <a:solidFill>
                  <a:schemeClr val="bg1"/>
                </a:solidFill>
                <a:latin typeface="Courier New" charset="0"/>
                <a:ea typeface="Courier New" charset="0"/>
                <a:cs typeface="Courier New" charset="0"/>
              </a:rPr>
              <a:t>sugar</a:t>
            </a:r>
            <a:r>
              <a:rPr lang="en-US" sz="2200" dirty="0">
                <a:solidFill>
                  <a:schemeClr val="bg1"/>
                </a:solidFill>
              </a:rPr>
              <a:t> column from </a:t>
            </a:r>
            <a:r>
              <a:rPr lang="en-US" sz="2200" dirty="0">
                <a:solidFill>
                  <a:schemeClr val="bg1"/>
                </a:solidFill>
                <a:latin typeface="Courier New" charset="0"/>
                <a:ea typeface="Courier New" charset="0"/>
                <a:cs typeface="Courier New" charset="0"/>
              </a:rPr>
              <a:t>nutrition</a:t>
            </a:r>
            <a:endParaRPr lang="en-US" sz="2200" dirty="0">
              <a:solidFill>
                <a:schemeClr val="bg1"/>
              </a:solidFill>
            </a:endParaRPr>
          </a:p>
          <a:p>
            <a:endParaRPr lang="en-US" dirty="0">
              <a:solidFill>
                <a:schemeClr val="bg1"/>
              </a:solidFill>
              <a:ea typeface="Arial" charset="0"/>
              <a:cs typeface="Arial" charset="0"/>
            </a:endParaRP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
        <p:nvSpPr>
          <p:cNvPr id="4" name="Rectangle 3"/>
          <p:cNvSpPr/>
          <p:nvPr/>
        </p:nvSpPr>
        <p:spPr>
          <a:xfrm>
            <a:off x="5176995" y="2486968"/>
            <a:ext cx="2396810" cy="461665"/>
          </a:xfrm>
          <a:prstGeom prst="rect">
            <a:avLst/>
          </a:prstGeom>
        </p:spPr>
        <p:txBody>
          <a:bodyPr wrap="none">
            <a:spAutoFit/>
          </a:bodyPr>
          <a:lstStyle/>
          <a:p>
            <a:r>
              <a:rPr lang="en-US" b="1">
                <a:solidFill>
                  <a:schemeClr val="accent1"/>
                </a:solidFill>
                <a:latin typeface="Courier New" charset="0"/>
                <a:ea typeface="Courier New" charset="0"/>
                <a:cs typeface="Courier New" charset="0"/>
              </a:rPr>
              <a:t>List&lt;Number&gt;</a:t>
            </a:r>
            <a:endParaRPr lang="en-US"/>
          </a:p>
        </p:txBody>
      </p:sp>
    </p:spTree>
    <p:extLst>
      <p:ext uri="{BB962C8B-B14F-4D97-AF65-F5344CB8AC3E}">
        <p14:creationId xmlns:p14="http://schemas.microsoft.com/office/powerpoint/2010/main" val="616704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fade">
                                      <p:cBhvr>
                                        <p:cTn id="12" dur="500"/>
                                        <p:tgtEl>
                                          <p:spTgt spid="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4" end="4"/>
                                            </p:txEl>
                                          </p:spTgt>
                                        </p:tgtEl>
                                        <p:attrNameLst>
                                          <p:attrName>style.visibility</p:attrName>
                                        </p:attrNameLst>
                                      </p:cBhvr>
                                      <p:to>
                                        <p:strVal val="visible"/>
                                      </p:to>
                                    </p:set>
                                    <p:animEffect transition="in" filter="fade">
                                      <p:cBhvr>
                                        <p:cTn id="22" dur="500"/>
                                        <p:tgtEl>
                                          <p:spTgt spid="5">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animEffect transition="in" filter="fade">
                                      <p:cBhvr>
                                        <p:cTn id="27" dur="500"/>
                                        <p:tgtEl>
                                          <p:spTgt spid="5">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
                                            <p:txEl>
                                              <p:pRg st="8" end="8"/>
                                            </p:txEl>
                                          </p:spTgt>
                                        </p:tgtEl>
                                        <p:attrNameLst>
                                          <p:attrName>style.visibility</p:attrName>
                                        </p:attrNameLst>
                                      </p:cBhvr>
                                      <p:to>
                                        <p:strVal val="visible"/>
                                      </p:to>
                                    </p:set>
                                    <p:animEffect transition="in" filter="fade">
                                      <p:cBhvr>
                                        <p:cTn id="32" dur="500"/>
                                        <p:tgtEl>
                                          <p:spTgt spid="5">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Scatterplots</a:t>
            </a:r>
          </a:p>
        </p:txBody>
      </p:sp>
      <p:sp>
        <p:nvSpPr>
          <p:cNvPr id="5" name="Rectangle 4"/>
          <p:cNvSpPr/>
          <p:nvPr/>
        </p:nvSpPr>
        <p:spPr>
          <a:xfrm>
            <a:off x="223751" y="2362200"/>
            <a:ext cx="8848897" cy="1846659"/>
          </a:xfrm>
          <a:prstGeom prst="rect">
            <a:avLst/>
          </a:prstGeom>
        </p:spPr>
        <p:txBody>
          <a:bodyPr wrap="square">
            <a:spAutoFit/>
          </a:bodyPr>
          <a:lstStyle/>
          <a:p>
            <a:r>
              <a:rPr lang="en-US" sz="1900" b="1" dirty="0">
                <a:solidFill>
                  <a:schemeClr val="accent1"/>
                </a:solidFill>
                <a:latin typeface="Courier New" charset="0"/>
                <a:ea typeface="Courier New" charset="0"/>
                <a:cs typeface="Courier New" charset="0"/>
              </a:rPr>
              <a:t># scatter-plot :: List&lt;Number&gt; List&lt;Number&gt; </a:t>
            </a:r>
            <a:r>
              <a:rPr lang="en-US" sz="1900" b="1" dirty="0">
                <a:solidFill>
                  <a:schemeClr val="accent1"/>
                </a:solidFill>
                <a:latin typeface="Courier New" charset="0"/>
                <a:ea typeface="Courier New" charset="0"/>
                <a:cs typeface="Courier New" charset="0"/>
                <a:sym typeface="Wingdings"/>
              </a:rPr>
              <a:t> Series</a:t>
            </a:r>
            <a:endParaRPr lang="en-US" sz="1900" b="1" dirty="0">
              <a:solidFill>
                <a:schemeClr val="accent1"/>
              </a:solidFill>
              <a:latin typeface="Courier New" charset="0"/>
              <a:ea typeface="Courier New" charset="0"/>
              <a:cs typeface="Courier New" charset="0"/>
            </a:endParaRPr>
          </a:p>
          <a:p>
            <a:r>
              <a:rPr lang="en-US" sz="1900" b="1" dirty="0">
                <a:solidFill>
                  <a:schemeClr val="bg1"/>
                </a:solidFill>
              </a:rPr>
              <a:t> </a:t>
            </a:r>
            <a:r>
              <a:rPr lang="en-US" sz="1900" b="1" dirty="0">
                <a:solidFill>
                  <a:schemeClr val="bg1"/>
                </a:solidFill>
                <a:latin typeface="Courier New" charset="0"/>
                <a:ea typeface="Courier New" charset="0"/>
                <a:cs typeface="Courier New" charset="0"/>
              </a:rPr>
              <a:t>sugar-v-calories = scatter-plot(calories-list, sugar-list)</a:t>
            </a:r>
          </a:p>
          <a:p>
            <a:endParaRPr lang="en-US" sz="1900" dirty="0">
              <a:solidFill>
                <a:schemeClr val="bg1"/>
              </a:solidFill>
              <a:latin typeface="Courier New" charset="0"/>
              <a:ea typeface="Courier New" charset="0"/>
              <a:cs typeface="Courier New" charset="0"/>
            </a:endParaRPr>
          </a:p>
          <a:p>
            <a:r>
              <a:rPr lang="en-US" sz="1900" dirty="0">
                <a:solidFill>
                  <a:schemeClr val="bg1"/>
                </a:solidFill>
                <a:latin typeface="Courier New" charset="0"/>
                <a:ea typeface="Courier New" charset="0"/>
                <a:cs typeface="Courier New" charset="0"/>
              </a:rPr>
              <a:t> </a:t>
            </a:r>
          </a:p>
          <a:p>
            <a:endParaRPr lang="en-US" sz="1900" dirty="0">
              <a:solidFill>
                <a:schemeClr val="bg1"/>
              </a:solidFill>
              <a:latin typeface="Courier New" charset="0"/>
              <a:ea typeface="Courier New" charset="0"/>
              <a:cs typeface="Courier New" charset="0"/>
            </a:endParaRPr>
          </a:p>
          <a:p>
            <a:r>
              <a:rPr lang="en-US" sz="1900" dirty="0">
                <a:solidFill>
                  <a:schemeClr val="bg1"/>
                </a:solidFill>
                <a:latin typeface="Courier New" charset="0"/>
                <a:ea typeface="Courier New" charset="0"/>
                <a:cs typeface="Courier New" charset="0"/>
              </a:rPr>
              <a:t>plot1 = draw-plot(“Sugar v. Calories”, sugar-v-calories)</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489930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5" end="5"/>
                                            </p:txEl>
                                          </p:spTgt>
                                        </p:tgtEl>
                                        <p:attrNameLst>
                                          <p:attrName>style.visibility</p:attrName>
                                        </p:attrNameLst>
                                      </p:cBhvr>
                                      <p:to>
                                        <p:strVal val="visible"/>
                                      </p:to>
                                    </p:set>
                                    <p:animEffect transition="in" filter="fade">
                                      <p:cBhvr>
                                        <p:cTn id="7"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Back to our Question</a:t>
            </a:r>
            <a:r>
              <a:rPr lang="mr-IN" dirty="0"/>
              <a:t>…</a:t>
            </a:r>
            <a:endParaRPr lang="en-US" dirty="0"/>
          </a:p>
        </p:txBody>
      </p:sp>
      <p:sp>
        <p:nvSpPr>
          <p:cNvPr id="4" name="Rectangle 3"/>
          <p:cNvSpPr>
            <a:spLocks noChangeArrowheads="1"/>
          </p:cNvSpPr>
          <p:nvPr/>
        </p:nvSpPr>
        <p:spPr bwMode="auto">
          <a:xfrm>
            <a:off x="304800" y="1819275"/>
            <a:ext cx="8610600" cy="39549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algn="ctr" eaLnBrk="1" hangingPunct="1">
              <a:lnSpc>
                <a:spcPct val="200000"/>
              </a:lnSpc>
              <a:spcAft>
                <a:spcPts val="1800"/>
              </a:spcAft>
              <a:buClr>
                <a:srgbClr val="4C4C4C"/>
              </a:buClr>
              <a:buSzTx/>
              <a:buNone/>
            </a:pPr>
            <a:r>
              <a:rPr lang="en-US" altLang="en-US" sz="4800" i="1" dirty="0">
                <a:latin typeface="Arial" charset="0"/>
                <a:ea typeface="Arial" charset="0"/>
                <a:cs typeface="Arial" charset="0"/>
              </a:rPr>
              <a:t>“What is the relationship between calories and sugar?”</a:t>
            </a:r>
          </a:p>
          <a:p>
            <a:pPr algn="r" eaLnBrk="1" hangingPunct="1">
              <a:lnSpc>
                <a:spcPct val="200000"/>
              </a:lnSpc>
              <a:spcAft>
                <a:spcPts val="1800"/>
              </a:spcAft>
              <a:buClr>
                <a:srgbClr val="4C4C4C"/>
              </a:buClr>
              <a:buSzTx/>
              <a:buNone/>
            </a:pPr>
            <a:r>
              <a:rPr lang="en-US" sz="2000" i="1" dirty="0">
                <a:latin typeface="Arial" charset="0"/>
                <a:ea typeface="Arial" charset="0"/>
                <a:cs typeface="Arial" charset="0"/>
              </a:rPr>
              <a:t>- Write your answer on Page 4</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20100006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Project: Choose Your Dataset!</a:t>
            </a:r>
          </a:p>
        </p:txBody>
      </p:sp>
      <p:sp>
        <p:nvSpPr>
          <p:cNvPr id="4" name="Rectangle 3"/>
          <p:cNvSpPr>
            <a:spLocks noChangeArrowheads="1"/>
          </p:cNvSpPr>
          <p:nvPr/>
        </p:nvSpPr>
        <p:spPr bwMode="auto">
          <a:xfrm>
            <a:off x="533400" y="1819275"/>
            <a:ext cx="7620000" cy="3890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0"/>
              </a:spcAft>
              <a:buClr>
                <a:srgbClr val="4C4C4C"/>
              </a:buClr>
              <a:buSzTx/>
            </a:pPr>
            <a:r>
              <a:rPr lang="en-US" sz="2000" dirty="0">
                <a:latin typeface="Arial" charset="0"/>
                <a:ea typeface="Arial" charset="0"/>
                <a:cs typeface="Arial" charset="0"/>
              </a:rPr>
              <a:t>Choose a dataset that interests you</a:t>
            </a:r>
          </a:p>
          <a:p>
            <a:pPr marL="1085850" lvl="1" indent="-342900" eaLnBrk="1" hangingPunct="1">
              <a:spcAft>
                <a:spcPts val="0"/>
              </a:spcAft>
              <a:buClr>
                <a:srgbClr val="4C4C4C"/>
              </a:buClr>
              <a:buSzTx/>
            </a:pPr>
            <a:r>
              <a:rPr lang="en-US" sz="1800" dirty="0">
                <a:latin typeface="Arial" charset="0"/>
                <a:ea typeface="Arial" charset="0"/>
                <a:cs typeface="Arial" charset="0"/>
              </a:rPr>
              <a:t>We’ll be adding more</a:t>
            </a:r>
          </a:p>
          <a:p>
            <a:pPr marL="1085850" lvl="1" indent="-342900" eaLnBrk="1" hangingPunct="1">
              <a:spcAft>
                <a:spcPts val="0"/>
              </a:spcAft>
              <a:buClr>
                <a:srgbClr val="4C4C4C"/>
              </a:buClr>
              <a:buSzTx/>
            </a:pPr>
            <a:r>
              <a:rPr lang="en-US" sz="1800" dirty="0">
                <a:latin typeface="Arial" charset="0"/>
                <a:ea typeface="Arial" charset="0"/>
                <a:cs typeface="Arial" charset="0"/>
              </a:rPr>
              <a:t>You can find your own (</a:t>
            </a:r>
            <a:r>
              <a:rPr lang="en-US" sz="1800" dirty="0" err="1">
                <a:latin typeface="Arial" charset="0"/>
                <a:ea typeface="Arial" charset="0"/>
                <a:cs typeface="Arial" charset="0"/>
              </a:rPr>
              <a:t>data.gov</a:t>
            </a:r>
            <a:r>
              <a:rPr lang="en-US" sz="1800" dirty="0">
                <a:latin typeface="Arial" charset="0"/>
                <a:ea typeface="Arial" charset="0"/>
                <a:cs typeface="Arial" charset="0"/>
              </a:rPr>
              <a:t>, google, and other sources)</a:t>
            </a:r>
          </a:p>
          <a:p>
            <a:pPr marL="1085850" lvl="1" indent="-342900" eaLnBrk="1" hangingPunct="1">
              <a:spcAft>
                <a:spcPts val="0"/>
              </a:spcAft>
              <a:buClr>
                <a:srgbClr val="4C4C4C"/>
              </a:buClr>
              <a:buSzTx/>
            </a:pPr>
            <a:r>
              <a:rPr lang="en-US" sz="1800" dirty="0">
                <a:latin typeface="Arial" charset="0"/>
                <a:ea typeface="Arial" charset="0"/>
                <a:cs typeface="Arial" charset="0"/>
              </a:rPr>
              <a:t>You can collect your own using Google forms!</a:t>
            </a:r>
          </a:p>
          <a:p>
            <a:pPr marL="342900" indent="-342900" eaLnBrk="1" hangingPunct="1">
              <a:lnSpc>
                <a:spcPct val="200000"/>
              </a:lnSpc>
              <a:spcAft>
                <a:spcPts val="1800"/>
              </a:spcAft>
              <a:buClr>
                <a:srgbClr val="4C4C4C"/>
              </a:buClr>
              <a:buSzTx/>
            </a:pPr>
            <a:r>
              <a:rPr lang="en-US" sz="2000" dirty="0">
                <a:latin typeface="Arial" charset="0"/>
                <a:ea typeface="Arial" charset="0"/>
                <a:cs typeface="Arial" charset="0"/>
              </a:rPr>
              <a:t>What question do you have about this dataset?</a:t>
            </a:r>
          </a:p>
          <a:p>
            <a:pPr marL="342900" indent="-342900" eaLnBrk="1" hangingPunct="1">
              <a:spcAft>
                <a:spcPts val="1800"/>
              </a:spcAft>
              <a:buClr>
                <a:srgbClr val="4C4C4C"/>
              </a:buClr>
              <a:buSzTx/>
            </a:pPr>
            <a:r>
              <a:rPr lang="en-US" sz="2000" dirty="0">
                <a:latin typeface="Arial" charset="0"/>
                <a:ea typeface="Arial" charset="0"/>
                <a:cs typeface="Arial" charset="0"/>
              </a:rPr>
              <a:t>Open and Save a Copy of the </a:t>
            </a:r>
            <a:r>
              <a:rPr lang="en-US" sz="2000" b="1" dirty="0">
                <a:latin typeface="Arial" charset="0"/>
                <a:ea typeface="Arial" charset="0"/>
                <a:cs typeface="Arial" charset="0"/>
              </a:rPr>
              <a:t>Starter File </a:t>
            </a:r>
            <a:r>
              <a:rPr lang="en-US" sz="2000" dirty="0">
                <a:latin typeface="Arial" charset="0"/>
                <a:ea typeface="Arial" charset="0"/>
                <a:cs typeface="Arial" charset="0"/>
              </a:rPr>
              <a:t>and </a:t>
            </a:r>
            <a:r>
              <a:rPr lang="en-US" sz="2000" b="1" dirty="0">
                <a:latin typeface="Arial" charset="0"/>
                <a:ea typeface="Arial" charset="0"/>
                <a:cs typeface="Arial" charset="0"/>
              </a:rPr>
              <a:t>Final Report</a:t>
            </a:r>
            <a:r>
              <a:rPr lang="en-US" sz="2000" dirty="0">
                <a:latin typeface="Arial" charset="0"/>
                <a:ea typeface="Arial" charset="0"/>
                <a:cs typeface="Arial" charset="0"/>
              </a:rPr>
              <a:t> for your dataset</a:t>
            </a:r>
            <a:endParaRPr lang="en-US" sz="2000" b="1" dirty="0">
              <a:latin typeface="Arial" charset="0"/>
              <a:ea typeface="Arial" charset="0"/>
              <a:cs typeface="Arial" charset="0"/>
            </a:endParaRPr>
          </a:p>
          <a:p>
            <a:pPr marL="342900" indent="-342900" eaLnBrk="1" hangingPunct="1">
              <a:lnSpc>
                <a:spcPct val="200000"/>
              </a:lnSpc>
              <a:spcAft>
                <a:spcPts val="1800"/>
              </a:spcAft>
              <a:buClr>
                <a:srgbClr val="4C4C4C"/>
              </a:buClr>
              <a:buSzTx/>
            </a:pPr>
            <a:r>
              <a:rPr lang="en-US" sz="2000" dirty="0">
                <a:latin typeface="Arial" charset="0"/>
                <a:ea typeface="Arial" charset="0"/>
                <a:cs typeface="Arial" charset="0"/>
              </a:rPr>
              <a:t>Complete Questions 1-3 in your Project Report</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32976718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Effect transition="in" filter="fade">
                                      <p:cBhvr>
                                        <p:cTn id="37"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bldLvl="2"/>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What does “Beta” mean?</a:t>
            </a:r>
          </a:p>
        </p:txBody>
      </p:sp>
      <p:sp>
        <p:nvSpPr>
          <p:cNvPr id="18434" name="Content Placeholder 2"/>
          <p:cNvSpPr>
            <a:spLocks noGrp="1"/>
          </p:cNvSpPr>
          <p:nvPr>
            <p:ph idx="1"/>
          </p:nvPr>
        </p:nvSpPr>
        <p:spPr/>
        <p:txBody>
          <a:bodyPr/>
          <a:lstStyle/>
          <a:p>
            <a:pPr>
              <a:lnSpc>
                <a:spcPct val="200000"/>
              </a:lnSpc>
            </a:pPr>
            <a:r>
              <a:rPr lang="en-US" altLang="en-US" dirty="0">
                <a:ea typeface="ＭＳ Ｐゴシック" charset="-128"/>
                <a:cs typeface="Helvetica" charset="0"/>
              </a:rPr>
              <a:t>It’s not polished</a:t>
            </a:r>
          </a:p>
          <a:p>
            <a:pPr>
              <a:lnSpc>
                <a:spcPct val="200000"/>
              </a:lnSpc>
            </a:pPr>
            <a:r>
              <a:rPr lang="en-US" altLang="en-US" dirty="0">
                <a:ea typeface="ＭＳ Ｐゴシック" charset="-128"/>
                <a:cs typeface="Helvetica" charset="0"/>
              </a:rPr>
              <a:t>Some activities won’t land</a:t>
            </a:r>
          </a:p>
          <a:p>
            <a:pPr>
              <a:lnSpc>
                <a:spcPct val="200000"/>
              </a:lnSpc>
            </a:pPr>
            <a:r>
              <a:rPr lang="en-US" altLang="en-US" dirty="0">
                <a:ea typeface="ＭＳ Ｐゴシック" charset="-128"/>
                <a:cs typeface="Helvetica" charset="0"/>
              </a:rPr>
              <a:t>Some explanations will be awful</a:t>
            </a:r>
          </a:p>
          <a:p>
            <a:pPr>
              <a:lnSpc>
                <a:spcPct val="200000"/>
              </a:lnSpc>
            </a:pPr>
            <a:r>
              <a:rPr lang="en-US" altLang="en-US" b="1" dirty="0">
                <a:ea typeface="ＭＳ Ｐゴシック" charset="-128"/>
                <a:cs typeface="Helvetica" charset="0"/>
              </a:rPr>
              <a:t>You</a:t>
            </a:r>
            <a:r>
              <a:rPr lang="en-US" altLang="en-US" dirty="0">
                <a:ea typeface="ＭＳ Ｐゴシック" charset="-128"/>
                <a:cs typeface="Helvetica" charset="0"/>
              </a:rPr>
              <a:t> will set the direction for the course</a:t>
            </a:r>
            <a:endParaRPr lang="en-US" altLang="en-US" i="1" dirty="0">
              <a:ea typeface="ＭＳ Ｐゴシック" charset="-128"/>
              <a:cs typeface="Helvetica" charset="0"/>
            </a:endParaRP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56253981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43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43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434">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43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4"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Unit 3</a:t>
            </a:r>
          </a:p>
        </p:txBody>
      </p:sp>
    </p:spTree>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C1EB48F-4DB9-482B-A1C2-6528C497E062}"/>
              </a:ext>
            </a:extLst>
          </p:cNvPr>
          <p:cNvSpPr>
            <a:spLocks noGrp="1"/>
          </p:cNvSpPr>
          <p:nvPr>
            <p:ph type="title"/>
          </p:nvPr>
        </p:nvSpPr>
        <p:spPr/>
        <p:txBody>
          <a:bodyPr/>
          <a:lstStyle/>
          <a:p>
            <a:r>
              <a:rPr lang="en-US" dirty="0"/>
              <a:t>Review - Contracts</a:t>
            </a:r>
          </a:p>
        </p:txBody>
      </p:sp>
      <p:sp>
        <p:nvSpPr>
          <p:cNvPr id="3" name="Content Placeholder 2">
            <a:extLst>
              <a:ext uri="{FF2B5EF4-FFF2-40B4-BE49-F238E27FC236}">
                <a16:creationId xmlns:a16="http://schemas.microsoft.com/office/drawing/2014/main" xmlns="" id="{6FD20449-D29D-4092-9DEC-52BEA63D7E7E}"/>
              </a:ext>
            </a:extLst>
          </p:cNvPr>
          <p:cNvSpPr>
            <a:spLocks noGrp="1"/>
          </p:cNvSpPr>
          <p:nvPr>
            <p:ph idx="1"/>
          </p:nvPr>
        </p:nvSpPr>
        <p:spPr>
          <a:xfrm>
            <a:off x="304800" y="1524000"/>
            <a:ext cx="8686800" cy="4525962"/>
          </a:xfrm>
        </p:spPr>
        <p:txBody>
          <a:bodyPr/>
          <a:lstStyle/>
          <a:p>
            <a:r>
              <a:rPr lang="en-US" dirty="0"/>
              <a:t>What would be a plausible name for each contract?</a:t>
            </a:r>
          </a:p>
          <a:p>
            <a:pPr marL="0" indent="0">
              <a:buNone/>
            </a:pPr>
            <a:r>
              <a:rPr lang="en-US" dirty="0"/>
              <a:t># … :: Number, Number -&gt; Number</a:t>
            </a:r>
          </a:p>
          <a:p>
            <a:pPr marL="0" indent="0">
              <a:buNone/>
            </a:pPr>
            <a:r>
              <a:rPr lang="en-US" dirty="0"/>
              <a:t># … :: Number  -&gt; Number</a:t>
            </a:r>
          </a:p>
          <a:p>
            <a:pPr marL="0" indent="0">
              <a:buNone/>
            </a:pPr>
            <a:r>
              <a:rPr lang="en-US" dirty="0"/>
              <a:t># … :: String, Series -&gt; Image</a:t>
            </a:r>
          </a:p>
          <a:p>
            <a:pPr marL="0" indent="0">
              <a:buNone/>
            </a:pPr>
            <a:r>
              <a:rPr lang="en-US" dirty="0"/>
              <a:t># … :: String, String -&gt; Number</a:t>
            </a:r>
          </a:p>
          <a:p>
            <a:endParaRPr lang="en-US" dirty="0"/>
          </a:p>
        </p:txBody>
      </p:sp>
      <p:sp>
        <p:nvSpPr>
          <p:cNvPr id="4" name="Footer Placeholder 3">
            <a:extLst>
              <a:ext uri="{FF2B5EF4-FFF2-40B4-BE49-F238E27FC236}">
                <a16:creationId xmlns:a16="http://schemas.microsoft.com/office/drawing/2014/main" xmlns="" id="{65FF2453-BB84-44C9-8085-70CA4189813D}"/>
              </a:ext>
            </a:extLst>
          </p:cNvPr>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714792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E694254-ECC5-42E1-840D-123F5C791085}"/>
              </a:ext>
            </a:extLst>
          </p:cNvPr>
          <p:cNvSpPr>
            <a:spLocks noGrp="1"/>
          </p:cNvSpPr>
          <p:nvPr>
            <p:ph type="title"/>
          </p:nvPr>
        </p:nvSpPr>
        <p:spPr/>
        <p:txBody>
          <a:bodyPr/>
          <a:lstStyle/>
          <a:p>
            <a:r>
              <a:rPr lang="en-US" dirty="0"/>
              <a:t>Review Contracts</a:t>
            </a:r>
          </a:p>
        </p:txBody>
      </p:sp>
      <p:sp>
        <p:nvSpPr>
          <p:cNvPr id="3" name="Content Placeholder 2">
            <a:extLst>
              <a:ext uri="{FF2B5EF4-FFF2-40B4-BE49-F238E27FC236}">
                <a16:creationId xmlns:a16="http://schemas.microsoft.com/office/drawing/2014/main" xmlns="" id="{AF921499-5578-4BD9-82DC-2B605310D53C}"/>
              </a:ext>
            </a:extLst>
          </p:cNvPr>
          <p:cNvSpPr>
            <a:spLocks noGrp="1"/>
          </p:cNvSpPr>
          <p:nvPr>
            <p:ph idx="1"/>
          </p:nvPr>
        </p:nvSpPr>
        <p:spPr/>
        <p:txBody>
          <a:bodyPr/>
          <a:lstStyle/>
          <a:p>
            <a:r>
              <a:rPr lang="en-US" dirty="0"/>
              <a:t>Write an example of using the following functions</a:t>
            </a:r>
          </a:p>
          <a:p>
            <a:pPr marL="0" indent="0">
              <a:buNone/>
            </a:pPr>
            <a:r>
              <a:rPr lang="en-US" sz="2200" dirty="0">
                <a:latin typeface="Consolas" panose="020B0609020204030204" pitchFamily="49" charset="0"/>
              </a:rPr>
              <a:t># pick-flavor  :: String, String, String -&gt; Image</a:t>
            </a:r>
          </a:p>
          <a:p>
            <a:pPr marL="0" indent="0">
              <a:buNone/>
            </a:pPr>
            <a:r>
              <a:rPr lang="en-US" sz="2200" dirty="0">
                <a:latin typeface="Consolas" panose="020B0609020204030204" pitchFamily="49" charset="0"/>
              </a:rPr>
              <a:t># show-score   :: String, Number -&gt; Image</a:t>
            </a:r>
          </a:p>
          <a:p>
            <a:pPr marL="0" indent="0">
              <a:buNone/>
            </a:pPr>
            <a:r>
              <a:rPr lang="en-US" sz="2200" dirty="0">
                <a:latin typeface="Consolas" panose="020B0609020204030204" pitchFamily="49" charset="0"/>
              </a:rPr>
              <a:t># message-cost :: String -&gt; Number</a:t>
            </a:r>
          </a:p>
          <a:p>
            <a:pPr marL="0" indent="0">
              <a:buNone/>
            </a:pPr>
            <a:endParaRPr lang="en-US" dirty="0"/>
          </a:p>
          <a:p>
            <a:pPr marL="0" indent="0">
              <a:buNone/>
            </a:pPr>
            <a:endParaRPr lang="en-US" dirty="0"/>
          </a:p>
          <a:p>
            <a:endParaRPr lang="en-US" dirty="0"/>
          </a:p>
        </p:txBody>
      </p:sp>
      <p:sp>
        <p:nvSpPr>
          <p:cNvPr id="4" name="Footer Placeholder 3">
            <a:extLst>
              <a:ext uri="{FF2B5EF4-FFF2-40B4-BE49-F238E27FC236}">
                <a16:creationId xmlns:a16="http://schemas.microsoft.com/office/drawing/2014/main" xmlns="" id="{4A1006FE-6756-4E97-9763-2851AB1B15F1}"/>
              </a:ext>
            </a:extLst>
          </p:cNvPr>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480260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D15D956-D8E4-41FA-BF87-8484A5758332}"/>
              </a:ext>
            </a:extLst>
          </p:cNvPr>
          <p:cNvSpPr>
            <a:spLocks noGrp="1"/>
          </p:cNvSpPr>
          <p:nvPr>
            <p:ph type="title"/>
          </p:nvPr>
        </p:nvSpPr>
        <p:spPr/>
        <p:txBody>
          <a:bodyPr/>
          <a:lstStyle/>
          <a:p>
            <a:r>
              <a:rPr lang="en-US" dirty="0"/>
              <a:t>Review Contracts</a:t>
            </a:r>
          </a:p>
        </p:txBody>
      </p:sp>
      <p:sp>
        <p:nvSpPr>
          <p:cNvPr id="3" name="Content Placeholder 2">
            <a:extLst>
              <a:ext uri="{FF2B5EF4-FFF2-40B4-BE49-F238E27FC236}">
                <a16:creationId xmlns:a16="http://schemas.microsoft.com/office/drawing/2014/main" xmlns="" id="{8DA680A6-9379-45D5-AE93-6548AF16672B}"/>
              </a:ext>
            </a:extLst>
          </p:cNvPr>
          <p:cNvSpPr>
            <a:spLocks noGrp="1"/>
          </p:cNvSpPr>
          <p:nvPr>
            <p:ph idx="1"/>
          </p:nvPr>
        </p:nvSpPr>
        <p:spPr/>
        <p:txBody>
          <a:bodyPr/>
          <a:lstStyle/>
          <a:p>
            <a:r>
              <a:rPr lang="en-US" dirty="0"/>
              <a:t>Given an application write the name and domain</a:t>
            </a:r>
          </a:p>
          <a:p>
            <a:pPr marL="0" indent="0">
              <a:buNone/>
            </a:pPr>
            <a:r>
              <a:rPr lang="en-US" dirty="0">
                <a:latin typeface="Consolas" panose="020B0609020204030204" pitchFamily="49" charset="0"/>
              </a:rPr>
              <a:t>mystery(10, “happy”)</a:t>
            </a:r>
          </a:p>
          <a:p>
            <a:pPr marL="0" indent="0">
              <a:buNone/>
            </a:pPr>
            <a:r>
              <a:rPr lang="en-US" dirty="0">
                <a:latin typeface="Consolas" panose="020B0609020204030204" pitchFamily="49" charset="0"/>
              </a:rPr>
              <a:t>show-score(“Red Sox”, “Cardinals”, 5, 5)</a:t>
            </a:r>
          </a:p>
          <a:p>
            <a:pPr marL="0" indent="0">
              <a:buNone/>
            </a:pPr>
            <a:r>
              <a:rPr lang="en-US" dirty="0">
                <a:latin typeface="Consolas" panose="020B0609020204030204" pitchFamily="49" charset="0"/>
              </a:rPr>
              <a:t>combine-lists([list: 1, 2], [list: 3, 4])</a:t>
            </a:r>
          </a:p>
          <a:p>
            <a:pPr marL="0" indent="0">
              <a:buNone/>
            </a:pPr>
            <a:r>
              <a:rPr lang="en-US" dirty="0">
                <a:latin typeface="Consolas" panose="020B0609020204030204" pitchFamily="49" charset="0"/>
              </a:rPr>
              <a:t>mad-lib([list: “cat”, “snake”], </a:t>
            </a:r>
          </a:p>
          <a:p>
            <a:pPr marL="0" indent="0">
              <a:buNone/>
            </a:pPr>
            <a:r>
              <a:rPr lang="en-US" dirty="0">
                <a:latin typeface="Consolas" panose="020B0609020204030204" pitchFamily="49" charset="0"/>
              </a:rPr>
              <a:t>  [list: “angry”, “sad”, “happy”])</a:t>
            </a:r>
          </a:p>
          <a:p>
            <a:endParaRPr lang="en-US" dirty="0"/>
          </a:p>
        </p:txBody>
      </p:sp>
      <p:sp>
        <p:nvSpPr>
          <p:cNvPr id="4" name="Footer Placeholder 3">
            <a:extLst>
              <a:ext uri="{FF2B5EF4-FFF2-40B4-BE49-F238E27FC236}">
                <a16:creationId xmlns:a16="http://schemas.microsoft.com/office/drawing/2014/main" xmlns="" id="{708E485D-22F8-485F-9DE2-84BE13F954ED}"/>
              </a:ext>
            </a:extLst>
          </p:cNvPr>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535818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animEffect transition="in" filter="fade">
                                      <p:cBhvr>
                                        <p:cTn id="30"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F634DDC-5CDB-4F54-8809-F106EEDBA324}"/>
              </a:ext>
            </a:extLst>
          </p:cNvPr>
          <p:cNvSpPr>
            <a:spLocks noGrp="1"/>
          </p:cNvSpPr>
          <p:nvPr>
            <p:ph type="title"/>
          </p:nvPr>
        </p:nvSpPr>
        <p:spPr/>
        <p:txBody>
          <a:bodyPr/>
          <a:lstStyle/>
          <a:p>
            <a:r>
              <a:rPr lang="en-US" dirty="0"/>
              <a:t>Review -  scatter-plot contract</a:t>
            </a:r>
          </a:p>
        </p:txBody>
      </p:sp>
      <p:sp>
        <p:nvSpPr>
          <p:cNvPr id="3" name="Content Placeholder 2">
            <a:extLst>
              <a:ext uri="{FF2B5EF4-FFF2-40B4-BE49-F238E27FC236}">
                <a16:creationId xmlns:a16="http://schemas.microsoft.com/office/drawing/2014/main" xmlns="" id="{394114E3-2494-4EA9-BA93-90C5BF643193}"/>
              </a:ext>
            </a:extLst>
          </p:cNvPr>
          <p:cNvSpPr>
            <a:spLocks noGrp="1"/>
          </p:cNvSpPr>
          <p:nvPr>
            <p:ph idx="1"/>
          </p:nvPr>
        </p:nvSpPr>
        <p:spPr/>
        <p:txBody>
          <a:bodyPr/>
          <a:lstStyle/>
          <a:p>
            <a:r>
              <a:rPr lang="en-US" dirty="0"/>
              <a:t>Review scatter-plot contract</a:t>
            </a:r>
          </a:p>
          <a:p>
            <a:pPr marL="0" indent="0">
              <a:buNone/>
            </a:pPr>
            <a:r>
              <a:rPr lang="en-US" sz="2200" dirty="0">
                <a:latin typeface="Consolas" panose="020B0609020204030204" pitchFamily="49" charset="0"/>
              </a:rPr>
              <a:t># scatter-plot :: List&lt;Number&gt;, List&lt;Number&gt; -&gt; Series</a:t>
            </a:r>
          </a:p>
          <a:p>
            <a:r>
              <a:rPr lang="en-US" dirty="0">
                <a:latin typeface="Arial" panose="020B0604020202020204" pitchFamily="34" charset="0"/>
                <a:cs typeface="Arial" panose="020B0604020202020204" pitchFamily="34" charset="0"/>
              </a:rPr>
              <a:t>Review workflow for scatter plot</a:t>
            </a:r>
          </a:p>
          <a:p>
            <a:pPr lvl="1"/>
            <a:r>
              <a:rPr lang="en-US" dirty="0">
                <a:latin typeface="Arial" panose="020B0604020202020204" pitchFamily="34" charset="0"/>
                <a:cs typeface="Arial" panose="020B0604020202020204" pitchFamily="34" charset="0"/>
              </a:rPr>
              <a:t>extract x-axis list</a:t>
            </a:r>
          </a:p>
          <a:p>
            <a:pPr lvl="1"/>
            <a:r>
              <a:rPr lang="en-US" dirty="0">
                <a:latin typeface="Arial" panose="020B0604020202020204" pitchFamily="34" charset="0"/>
                <a:cs typeface="Arial" panose="020B0604020202020204" pitchFamily="34" charset="0"/>
              </a:rPr>
              <a:t>extract y-axis list</a:t>
            </a:r>
          </a:p>
          <a:p>
            <a:pPr lvl="1"/>
            <a:r>
              <a:rPr lang="en-US" dirty="0">
                <a:latin typeface="Arial" panose="020B0604020202020204" pitchFamily="34" charset="0"/>
                <a:cs typeface="Arial" panose="020B0604020202020204" pitchFamily="34" charset="0"/>
              </a:rPr>
              <a:t>produce scatter-plot data series</a:t>
            </a:r>
          </a:p>
          <a:p>
            <a:pPr lvl="1"/>
            <a:r>
              <a:rPr lang="en-US" dirty="0">
                <a:latin typeface="Arial" panose="020B0604020202020204" pitchFamily="34" charset="0"/>
                <a:cs typeface="Arial" panose="020B0604020202020204" pitchFamily="34" charset="0"/>
              </a:rPr>
              <a:t>display scatter-plot with draw-plot</a:t>
            </a:r>
          </a:p>
        </p:txBody>
      </p:sp>
      <p:sp>
        <p:nvSpPr>
          <p:cNvPr id="4" name="Footer Placeholder 3">
            <a:extLst>
              <a:ext uri="{FF2B5EF4-FFF2-40B4-BE49-F238E27FC236}">
                <a16:creationId xmlns:a16="http://schemas.microsoft.com/office/drawing/2014/main" xmlns="" id="{06DFAAFA-659D-48D1-BE53-9E3B1922FB69}"/>
              </a:ext>
            </a:extLst>
          </p:cNvPr>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2542394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862112A-66D2-4352-810A-AE80E4A4EDB2}"/>
              </a:ext>
            </a:extLst>
          </p:cNvPr>
          <p:cNvSpPr>
            <a:spLocks noGrp="1"/>
          </p:cNvSpPr>
          <p:nvPr>
            <p:ph type="title"/>
          </p:nvPr>
        </p:nvSpPr>
        <p:spPr/>
        <p:txBody>
          <a:bodyPr/>
          <a:lstStyle/>
          <a:p>
            <a:r>
              <a:rPr lang="en-US" dirty="0"/>
              <a:t>Practice with scatter-plot</a:t>
            </a:r>
          </a:p>
        </p:txBody>
      </p:sp>
      <p:sp>
        <p:nvSpPr>
          <p:cNvPr id="3" name="Content Placeholder 2">
            <a:extLst>
              <a:ext uri="{FF2B5EF4-FFF2-40B4-BE49-F238E27FC236}">
                <a16:creationId xmlns:a16="http://schemas.microsoft.com/office/drawing/2014/main" xmlns="" id="{129CC963-29E0-4059-B06E-A7F7F4273F1B}"/>
              </a:ext>
            </a:extLst>
          </p:cNvPr>
          <p:cNvSpPr>
            <a:spLocks noGrp="1"/>
          </p:cNvSpPr>
          <p:nvPr>
            <p:ph idx="1"/>
          </p:nvPr>
        </p:nvSpPr>
        <p:spPr/>
        <p:txBody>
          <a:bodyPr/>
          <a:lstStyle/>
          <a:p>
            <a:pPr marL="0" indent="0">
              <a:buNone/>
            </a:pPr>
            <a:r>
              <a:rPr lang="en-US" dirty="0"/>
              <a:t>Yesterday we wondered if there the serving size of the food item was producing inaccurate results.</a:t>
            </a:r>
          </a:p>
          <a:p>
            <a:pPr marL="0" indent="0">
              <a:buNone/>
            </a:pPr>
            <a:endParaRPr lang="en-US" dirty="0"/>
          </a:p>
          <a:p>
            <a:pPr marL="0" indent="0">
              <a:buNone/>
            </a:pPr>
            <a:r>
              <a:rPr lang="en-US" dirty="0"/>
              <a:t>Use the nutrition table to examine whether there is a relationship between the serving size and another column. </a:t>
            </a:r>
          </a:p>
        </p:txBody>
      </p:sp>
      <p:sp>
        <p:nvSpPr>
          <p:cNvPr id="4" name="Footer Placeholder 3">
            <a:extLst>
              <a:ext uri="{FF2B5EF4-FFF2-40B4-BE49-F238E27FC236}">
                <a16:creationId xmlns:a16="http://schemas.microsoft.com/office/drawing/2014/main" xmlns="" id="{3B0EEE7B-3309-4203-A853-F63DC95DCAB7}"/>
              </a:ext>
            </a:extLst>
          </p:cNvPr>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045085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Bar and Pie Charts</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819275"/>
            <a:ext cx="8839200" cy="4275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altLang="en-US" sz="2400" dirty="0">
                <a:latin typeface="Arial" charset="0"/>
                <a:ea typeface="Arial" charset="0"/>
                <a:cs typeface="Arial" charset="0"/>
              </a:rPr>
              <a:t>Open the </a:t>
            </a:r>
            <a:r>
              <a:rPr lang="en-US" altLang="en-US" sz="2400" dirty="0">
                <a:latin typeface="Arial" charset="0"/>
                <a:ea typeface="Arial" charset="0"/>
                <a:cs typeface="Arial" charset="0"/>
                <a:hlinkClick r:id="rId2"/>
              </a:rPr>
              <a:t>Unit 3 Starter File</a:t>
            </a:r>
            <a:endParaRPr lang="en-US" altLang="en-US" sz="2400" dirty="0">
              <a:latin typeface="Arial" charset="0"/>
              <a:ea typeface="Arial" charset="0"/>
              <a:cs typeface="Arial" charset="0"/>
            </a:endParaRPr>
          </a:p>
          <a:p>
            <a:pPr marL="342900" indent="-342900" eaLnBrk="1" hangingPunct="1">
              <a:spcAft>
                <a:spcPts val="1800"/>
              </a:spcAft>
              <a:buClr>
                <a:srgbClr val="4C4C4C"/>
              </a:buClr>
              <a:buSzTx/>
            </a:pPr>
            <a:r>
              <a:rPr lang="en-US" altLang="en-US" sz="2400" dirty="0">
                <a:latin typeface="Arial" charset="0"/>
                <a:ea typeface="Arial" charset="0"/>
                <a:cs typeface="Arial" charset="0"/>
              </a:rPr>
              <a:t>Let’s go through the code together</a:t>
            </a:r>
            <a:r>
              <a:rPr lang="mr-IN" altLang="en-US" sz="2400" dirty="0">
                <a:latin typeface="Arial" charset="0"/>
                <a:ea typeface="Arial" charset="0"/>
                <a:cs typeface="Arial" charset="0"/>
              </a:rPr>
              <a:t>…</a:t>
            </a:r>
            <a:endParaRPr lang="en-US" altLang="en-US" sz="2400" dirty="0">
              <a:latin typeface="Arial" charset="0"/>
              <a:ea typeface="Arial" charset="0"/>
              <a:cs typeface="Arial" charset="0"/>
            </a:endParaRPr>
          </a:p>
          <a:p>
            <a:pPr marL="342900" indent="-342900" eaLnBrk="1" hangingPunct="1">
              <a:spcAft>
                <a:spcPts val="1800"/>
              </a:spcAft>
              <a:buClr>
                <a:srgbClr val="4C4C4C"/>
              </a:buClr>
              <a:buSzTx/>
            </a:pPr>
            <a:r>
              <a:rPr lang="en-US" altLang="en-US" sz="2400" dirty="0">
                <a:latin typeface="Arial" charset="0"/>
                <a:ea typeface="Arial" charset="0"/>
                <a:cs typeface="Arial" charset="0"/>
              </a:rPr>
              <a:t>What new functions do you see here?</a:t>
            </a:r>
          </a:p>
          <a:p>
            <a:pPr marL="342900" indent="-342900">
              <a:buClr>
                <a:schemeClr val="bg1"/>
              </a:buClr>
            </a:pPr>
            <a:r>
              <a:rPr lang="en-US" altLang="en-US" sz="2400" dirty="0">
                <a:latin typeface="Arial" charset="0"/>
                <a:ea typeface="Arial" charset="0"/>
                <a:cs typeface="Arial" charset="0"/>
              </a:rPr>
              <a:t>What are their contracts?</a:t>
            </a:r>
            <a:endParaRPr lang="en-US" sz="2400" dirty="0">
              <a:latin typeface="Arial" charset="0"/>
              <a:ea typeface="Arial" charset="0"/>
              <a:cs typeface="Arial" charset="0"/>
            </a:endParaRPr>
          </a:p>
          <a:p>
            <a:pPr marL="342900" indent="-342900" eaLnBrk="1" hangingPunct="1">
              <a:spcAft>
                <a:spcPts val="1800"/>
              </a:spcAft>
              <a:buClr>
                <a:srgbClr val="4C4C4C"/>
              </a:buClr>
              <a:buSzTx/>
            </a:pPr>
            <a:endParaRPr lang="en-US" altLang="en-US" sz="2400" dirty="0">
              <a:latin typeface="Arial" charset="0"/>
              <a:ea typeface="Arial" charset="0"/>
              <a:cs typeface="Arial" charset="0"/>
            </a:endParaRPr>
          </a:p>
          <a:p>
            <a:pPr marL="342900" indent="-342900" eaLnBrk="1" hangingPunct="1">
              <a:spcAft>
                <a:spcPts val="1800"/>
              </a:spcAft>
              <a:buClr>
                <a:srgbClr val="4C4C4C"/>
              </a:buClr>
              <a:buSzTx/>
            </a:pPr>
            <a:r>
              <a:rPr lang="en-US" altLang="en-US" sz="2400" dirty="0">
                <a:latin typeface="Arial" charset="0"/>
                <a:ea typeface="Arial" charset="0"/>
                <a:cs typeface="Arial" charset="0"/>
              </a:rPr>
              <a:t>Practice reading your charts on Page 11</a:t>
            </a:r>
          </a:p>
          <a:p>
            <a:pPr marL="342900" indent="-342900" eaLnBrk="1" hangingPunct="1">
              <a:spcAft>
                <a:spcPts val="1800"/>
              </a:spcAft>
              <a:buClr>
                <a:srgbClr val="4C4C4C"/>
              </a:buClr>
              <a:buSzTx/>
            </a:pPr>
            <a:endParaRPr lang="en-US" altLang="en-US" sz="2400" dirty="0">
              <a:latin typeface="Arial" charset="0"/>
              <a:ea typeface="Arial" charset="0"/>
              <a:cs typeface="Arial" charset="0"/>
            </a:endParaRP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
        <p:nvSpPr>
          <p:cNvPr id="5" name="TextBox 4">
            <a:extLst>
              <a:ext uri="{FF2B5EF4-FFF2-40B4-BE49-F238E27FC236}">
                <a16:creationId xmlns:a16="http://schemas.microsoft.com/office/drawing/2014/main" xmlns="" id="{23786C46-A1E4-4073-B9E9-2D61A04F5B37}"/>
              </a:ext>
            </a:extLst>
          </p:cNvPr>
          <p:cNvSpPr txBox="1"/>
          <p:nvPr/>
        </p:nvSpPr>
        <p:spPr>
          <a:xfrm>
            <a:off x="152400" y="4318337"/>
            <a:ext cx="9525000" cy="1015663"/>
          </a:xfrm>
          <a:prstGeom prst="rect">
            <a:avLst/>
          </a:prstGeom>
          <a:noFill/>
        </p:spPr>
        <p:txBody>
          <a:bodyPr wrap="square" rtlCol="0">
            <a:spAutoFit/>
          </a:bodyPr>
          <a:lstStyle/>
          <a:p>
            <a:r>
              <a:rPr lang="en-US" sz="2000" dirty="0">
                <a:solidFill>
                  <a:schemeClr val="accent1"/>
                </a:solidFill>
                <a:latin typeface="Courier New" charset="0"/>
                <a:ea typeface="Courier New" charset="0"/>
                <a:cs typeface="Courier New" charset="0"/>
              </a:rPr>
              <a:t># bar-chart :: List&lt;String&gt;, List&lt;Number&gt; -&gt; Series</a:t>
            </a:r>
          </a:p>
          <a:p>
            <a:r>
              <a:rPr lang="en-US" sz="2000" dirty="0">
                <a:solidFill>
                  <a:schemeClr val="accent1"/>
                </a:solidFill>
                <a:latin typeface="Courier New" charset="0"/>
                <a:ea typeface="Courier New" charset="0"/>
                <a:cs typeface="Courier New" charset="0"/>
              </a:rPr>
              <a:t># pie-chart :: List&lt;String&gt;, List&lt;Number&gt; -&gt; Series</a:t>
            </a:r>
          </a:p>
          <a:p>
            <a:endParaRPr lang="en-US" sz="2000" dirty="0"/>
          </a:p>
        </p:txBody>
      </p:sp>
    </p:spTree>
    <p:extLst>
      <p:ext uri="{BB962C8B-B14F-4D97-AF65-F5344CB8AC3E}">
        <p14:creationId xmlns:p14="http://schemas.microsoft.com/office/powerpoint/2010/main" val="130441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5"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Frequency Bar Charts</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676400"/>
            <a:ext cx="8610600" cy="4468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altLang="en-US" sz="2200" dirty="0">
                <a:latin typeface="Arial" charset="0"/>
                <a:ea typeface="Arial" charset="0"/>
                <a:cs typeface="Arial" charset="0"/>
              </a:rPr>
              <a:t>Turn to Page 12</a:t>
            </a:r>
            <a:r>
              <a:rPr lang="mr-IN" altLang="en-US" sz="2200" dirty="0">
                <a:latin typeface="Arial" charset="0"/>
                <a:ea typeface="Arial" charset="0"/>
                <a:cs typeface="Arial" charset="0"/>
              </a:rPr>
              <a:t>…</a:t>
            </a:r>
            <a:endParaRPr lang="en-US" altLang="en-US" sz="2200" dirty="0">
              <a:latin typeface="Arial" charset="0"/>
              <a:ea typeface="Arial" charset="0"/>
              <a:cs typeface="Arial" charset="0"/>
            </a:endParaRPr>
          </a:p>
          <a:p>
            <a:pPr marL="342900" indent="-342900" eaLnBrk="1" hangingPunct="1">
              <a:spcAft>
                <a:spcPts val="1800"/>
              </a:spcAft>
              <a:buClr>
                <a:srgbClr val="4C4C4C"/>
              </a:buClr>
              <a:buSzTx/>
            </a:pPr>
            <a:r>
              <a:rPr lang="en-US" altLang="en-US" sz="2200" dirty="0">
                <a:latin typeface="Arial" charset="0"/>
                <a:ea typeface="Arial" charset="0"/>
                <a:cs typeface="Arial" charset="0"/>
              </a:rPr>
              <a:t>What’s different about this bar chart?</a:t>
            </a:r>
          </a:p>
          <a:p>
            <a:r>
              <a:rPr lang="en-US" sz="2200" dirty="0">
                <a:solidFill>
                  <a:schemeClr val="accent1"/>
                </a:solidFill>
                <a:latin typeface="Courier New" charset="0"/>
                <a:ea typeface="Courier New" charset="0"/>
                <a:cs typeface="Courier New" charset="0"/>
              </a:rPr>
              <a:t># </a:t>
            </a:r>
            <a:r>
              <a:rPr lang="en-US" sz="2200" dirty="0" err="1">
                <a:solidFill>
                  <a:schemeClr val="accent1"/>
                </a:solidFill>
                <a:latin typeface="Courier New" charset="0"/>
                <a:ea typeface="Courier New" charset="0"/>
                <a:cs typeface="Courier New" charset="0"/>
              </a:rPr>
              <a:t>freq</a:t>
            </a:r>
            <a:r>
              <a:rPr lang="en-US" sz="2200" dirty="0">
                <a:solidFill>
                  <a:schemeClr val="accent1"/>
                </a:solidFill>
                <a:latin typeface="Courier New" charset="0"/>
                <a:ea typeface="Courier New" charset="0"/>
                <a:cs typeface="Courier New" charset="0"/>
              </a:rPr>
              <a:t>-bar-chart :: List&lt;String&gt; -&gt; Series</a:t>
            </a:r>
          </a:p>
          <a:p>
            <a:endParaRPr lang="en-US" altLang="en-US" sz="2200" dirty="0">
              <a:latin typeface="Arial" charset="0"/>
              <a:ea typeface="Arial" charset="0"/>
              <a:cs typeface="Arial" charset="0"/>
            </a:endParaRPr>
          </a:p>
          <a:p>
            <a:pPr marL="342900" indent="-342900" eaLnBrk="1" hangingPunct="1">
              <a:spcAft>
                <a:spcPts val="1800"/>
              </a:spcAft>
              <a:buClr>
                <a:srgbClr val="4C4C4C"/>
              </a:buClr>
              <a:buSzTx/>
            </a:pPr>
            <a:r>
              <a:rPr lang="en-US" altLang="en-US" sz="2200" dirty="0">
                <a:latin typeface="Arial" charset="0"/>
                <a:ea typeface="Arial" charset="0"/>
                <a:cs typeface="Arial" charset="0"/>
              </a:rPr>
              <a:t>Create a frequency chart chart for the </a:t>
            </a:r>
            <a:r>
              <a:rPr lang="en-US" altLang="en-US" sz="2200" dirty="0">
                <a:latin typeface="Courier New" charset="0"/>
                <a:ea typeface="Courier New" charset="0"/>
                <a:cs typeface="Courier New" charset="0"/>
              </a:rPr>
              <a:t>party</a:t>
            </a:r>
            <a:r>
              <a:rPr lang="en-US" altLang="en-US" sz="2200" dirty="0">
                <a:latin typeface="Arial" charset="0"/>
                <a:ea typeface="Arial" charset="0"/>
                <a:cs typeface="Arial" charset="0"/>
              </a:rPr>
              <a:t> column in the </a:t>
            </a:r>
            <a:r>
              <a:rPr lang="en-US" altLang="en-US" sz="2200" dirty="0">
                <a:latin typeface="Courier New" charset="0"/>
                <a:ea typeface="Courier New" charset="0"/>
                <a:cs typeface="Courier New" charset="0"/>
              </a:rPr>
              <a:t>presidents</a:t>
            </a:r>
            <a:r>
              <a:rPr lang="en-US" altLang="en-US" sz="2200" dirty="0">
                <a:latin typeface="Arial" charset="0"/>
                <a:ea typeface="Arial" charset="0"/>
                <a:cs typeface="Arial" charset="0"/>
              </a:rPr>
              <a:t> dataset.</a:t>
            </a:r>
          </a:p>
          <a:p>
            <a:pPr marL="342900" indent="-342900" eaLnBrk="1" hangingPunct="1">
              <a:spcAft>
                <a:spcPts val="1800"/>
              </a:spcAft>
              <a:buClr>
                <a:srgbClr val="4C4C4C"/>
              </a:buClr>
              <a:buSzTx/>
            </a:pPr>
            <a:r>
              <a:rPr lang="en-US" altLang="en-US" sz="2200" dirty="0">
                <a:latin typeface="Arial" charset="0"/>
                <a:ea typeface="Arial" charset="0"/>
                <a:cs typeface="Arial" charset="0"/>
              </a:rPr>
              <a:t>Create a frequency chart chart for the </a:t>
            </a:r>
            <a:r>
              <a:rPr lang="en-US" altLang="en-US" sz="2200" dirty="0">
                <a:latin typeface="Courier New" charset="0"/>
                <a:ea typeface="Courier New" charset="0"/>
                <a:cs typeface="Courier New" charset="0"/>
              </a:rPr>
              <a:t>continent </a:t>
            </a:r>
            <a:r>
              <a:rPr lang="en-US" altLang="en-US" sz="2200" dirty="0">
                <a:latin typeface="Arial" charset="0"/>
                <a:ea typeface="Arial" charset="0"/>
                <a:cs typeface="Arial" charset="0"/>
              </a:rPr>
              <a:t>column in the </a:t>
            </a:r>
            <a:r>
              <a:rPr lang="en-US" altLang="en-US" sz="2200" dirty="0">
                <a:latin typeface="Courier New" charset="0"/>
                <a:ea typeface="Courier New" charset="0"/>
                <a:cs typeface="Courier New" charset="0"/>
              </a:rPr>
              <a:t>countries </a:t>
            </a:r>
            <a:r>
              <a:rPr lang="en-US" altLang="en-US" sz="2200" dirty="0">
                <a:latin typeface="Arial" charset="0"/>
                <a:ea typeface="Arial" charset="0"/>
                <a:cs typeface="Arial" charset="0"/>
              </a:rPr>
              <a:t>dataset.</a:t>
            </a:r>
          </a:p>
          <a:p>
            <a:pPr marL="342900" indent="-342900" eaLnBrk="1" hangingPunct="1">
              <a:spcAft>
                <a:spcPts val="1800"/>
              </a:spcAft>
              <a:buClr>
                <a:srgbClr val="4C4C4C"/>
              </a:buClr>
              <a:buSzTx/>
            </a:pPr>
            <a:r>
              <a:rPr lang="en-US" altLang="en-US" sz="2200" dirty="0">
                <a:latin typeface="Arial" charset="0"/>
                <a:ea typeface="Arial" charset="0"/>
                <a:cs typeface="Arial" charset="0"/>
              </a:rPr>
              <a:t>For more practice reading charts, complete Pages 13-16</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33772459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4" end="4"/>
                                            </p:txEl>
                                          </p:spTgt>
                                        </p:tgtEl>
                                        <p:attrNameLst>
                                          <p:attrName>style.visibility</p:attrName>
                                        </p:attrNameLst>
                                      </p:cBhvr>
                                      <p:to>
                                        <p:strVal val="visible"/>
                                      </p:to>
                                    </p:set>
                                    <p:animEffect transition="in" filter="fade">
                                      <p:cBhvr>
                                        <p:cTn id="22" dur="500"/>
                                        <p:tgtEl>
                                          <p:spTgt spid="4">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animEffect transition="in" filter="fade">
                                      <p:cBhvr>
                                        <p:cTn id="27" dur="500"/>
                                        <p:tgtEl>
                                          <p:spTgt spid="4">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6" end="6"/>
                                            </p:txEl>
                                          </p:spTgt>
                                        </p:tgtEl>
                                        <p:attrNameLst>
                                          <p:attrName>style.visibility</p:attrName>
                                        </p:attrNameLst>
                                      </p:cBhvr>
                                      <p:to>
                                        <p:strVal val="visible"/>
                                      </p:to>
                                    </p:set>
                                    <p:animEffect transition="in" filter="fade">
                                      <p:cBhvr>
                                        <p:cTn id="32"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Project: Visualizing Your Dataset</a:t>
            </a:r>
          </a:p>
        </p:txBody>
      </p:sp>
      <p:sp>
        <p:nvSpPr>
          <p:cNvPr id="4" name="Rectangle 3"/>
          <p:cNvSpPr>
            <a:spLocks noChangeArrowheads="1"/>
          </p:cNvSpPr>
          <p:nvPr/>
        </p:nvSpPr>
        <p:spPr bwMode="auto">
          <a:xfrm>
            <a:off x="304800" y="1819275"/>
            <a:ext cx="8610600" cy="2394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234950" indent="-217488" fontAlgn="ctr">
              <a:buClr>
                <a:schemeClr val="bg1"/>
              </a:buClr>
            </a:pPr>
            <a:r>
              <a:rPr lang="en-US" sz="2200" dirty="0"/>
              <a:t>Open your Final Project files (code and report)</a:t>
            </a:r>
          </a:p>
          <a:p>
            <a:pPr marL="234950" indent="-217488" fontAlgn="ctr">
              <a:buClr>
                <a:schemeClr val="bg1"/>
              </a:buClr>
            </a:pPr>
            <a:endParaRPr lang="en-US" sz="2200" dirty="0"/>
          </a:p>
          <a:p>
            <a:pPr marL="234950" indent="-217488" fontAlgn="ctr">
              <a:buClr>
                <a:schemeClr val="bg1"/>
              </a:buClr>
            </a:pPr>
            <a:r>
              <a:rPr lang="en-US" sz="2200" dirty="0"/>
              <a:t>Use the new visualization functions you’ve just learned to work with </a:t>
            </a:r>
            <a:r>
              <a:rPr lang="en-US" sz="2200" b="1" dirty="0"/>
              <a:t>your</a:t>
            </a:r>
            <a:r>
              <a:rPr lang="en-US" sz="2200" dirty="0"/>
              <a:t> dataset.</a:t>
            </a:r>
          </a:p>
          <a:p>
            <a:pPr marL="234950" indent="-217488" fontAlgn="ctr">
              <a:buClr>
                <a:schemeClr val="bg1"/>
              </a:buClr>
            </a:pPr>
            <a:endParaRPr lang="en-US" sz="2200" dirty="0"/>
          </a:p>
          <a:p>
            <a:pPr marL="234950" indent="-217488" fontAlgn="ctr">
              <a:buClr>
                <a:schemeClr val="bg1"/>
              </a:buClr>
            </a:pPr>
            <a:r>
              <a:rPr lang="en-US" sz="2200" dirty="0"/>
              <a:t>Answer Questions 5 and 6</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18921303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animEffect transition="in" filter="fade">
                                      <p:cBhvr>
                                        <p:cTn id="17"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a:t>Unit </a:t>
            </a:r>
            <a:r>
              <a:rPr lang="en-US" dirty="0"/>
              <a:t>4</a:t>
            </a:r>
          </a:p>
        </p:txBody>
      </p:sp>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What is Data Science?</a:t>
            </a:r>
          </a:p>
        </p:txBody>
      </p:sp>
      <p:sp>
        <p:nvSpPr>
          <p:cNvPr id="4" name="Content Placeholder 3"/>
          <p:cNvSpPr>
            <a:spLocks noGrp="1"/>
          </p:cNvSpPr>
          <p:nvPr>
            <p:ph idx="1"/>
          </p:nvPr>
        </p:nvSpPr>
        <p:spPr/>
        <p:txBody>
          <a:bodyPr/>
          <a:lstStyle/>
          <a:p>
            <a:endParaRPr lang="en-US"/>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Do Now</a:t>
            </a:r>
          </a:p>
        </p:txBody>
      </p:sp>
      <p:sp>
        <p:nvSpPr>
          <p:cNvPr id="4" name="Rectangle 3"/>
          <p:cNvSpPr>
            <a:spLocks noChangeArrowheads="1"/>
          </p:cNvSpPr>
          <p:nvPr/>
        </p:nvSpPr>
        <p:spPr bwMode="auto">
          <a:xfrm>
            <a:off x="304800" y="1819275"/>
            <a:ext cx="8610600" cy="3893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a:lnSpc>
                <a:spcPct val="150000"/>
              </a:lnSpc>
            </a:pPr>
            <a:r>
              <a:rPr lang="en-US" sz="2400" i="1" dirty="0"/>
              <a:t>“According to the US Census Bureau, the average American household earned more than $45,000 in 2003 - more than 3x the poverty line that year. Does that mean only a small percentage of Americans were in poverty that year?”</a:t>
            </a:r>
            <a:endParaRPr lang="en-US" sz="2400" dirty="0"/>
          </a:p>
          <a:p>
            <a:pPr algn="r" eaLnBrk="1" hangingPunct="1">
              <a:lnSpc>
                <a:spcPct val="200000"/>
              </a:lnSpc>
              <a:spcAft>
                <a:spcPts val="1800"/>
              </a:spcAft>
              <a:buClr>
                <a:srgbClr val="4C4C4C"/>
              </a:buClr>
              <a:buSzTx/>
              <a:buNone/>
            </a:pPr>
            <a:endParaRPr lang="en-US" sz="2000" dirty="0">
              <a:latin typeface="Arial" charset="0"/>
              <a:ea typeface="Arial" charset="0"/>
              <a:cs typeface="Arial" charset="0"/>
            </a:endParaRPr>
          </a:p>
          <a:p>
            <a:pPr algn="r" eaLnBrk="1" hangingPunct="1">
              <a:lnSpc>
                <a:spcPct val="200000"/>
              </a:lnSpc>
              <a:spcAft>
                <a:spcPts val="1800"/>
              </a:spcAft>
              <a:buClr>
                <a:srgbClr val="4C4C4C"/>
              </a:buClr>
              <a:buSzTx/>
              <a:buNone/>
            </a:pPr>
            <a:r>
              <a:rPr lang="en-US" sz="2000" dirty="0">
                <a:latin typeface="Arial" charset="0"/>
                <a:ea typeface="Arial" charset="0"/>
                <a:cs typeface="Arial" charset="0"/>
              </a:rPr>
              <a:t>- Write your hypothesis on </a:t>
            </a:r>
            <a:r>
              <a:rPr lang="en-US" sz="2000">
                <a:latin typeface="Arial" charset="0"/>
                <a:ea typeface="Arial" charset="0"/>
                <a:cs typeface="Arial" charset="0"/>
              </a:rPr>
              <a:t>Page </a:t>
            </a:r>
            <a:r>
              <a:rPr lang="en-US" sz="2000" smtClean="0">
                <a:latin typeface="Arial" charset="0"/>
                <a:ea typeface="Arial" charset="0"/>
                <a:cs typeface="Arial" charset="0"/>
              </a:rPr>
              <a:t>14</a:t>
            </a:r>
            <a:endParaRPr lang="en-US" sz="2000" dirty="0">
              <a:latin typeface="Arial" charset="0"/>
              <a:ea typeface="Arial" charset="0"/>
              <a:cs typeface="Arial" charset="0"/>
            </a:endParaRP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74970772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New Dataset: </a:t>
            </a:r>
            <a:r>
              <a:rPr lang="en-US" dirty="0">
                <a:latin typeface="Courier New" charset="0"/>
                <a:ea typeface="Courier New" charset="0"/>
                <a:cs typeface="Courier New" charset="0"/>
              </a:rPr>
              <a:t>Countries</a:t>
            </a:r>
          </a:p>
        </p:txBody>
      </p:sp>
      <p:sp>
        <p:nvSpPr>
          <p:cNvPr id="4" name="Rectangle 3"/>
          <p:cNvSpPr>
            <a:spLocks noChangeArrowheads="1"/>
          </p:cNvSpPr>
          <p:nvPr/>
        </p:nvSpPr>
        <p:spPr bwMode="auto">
          <a:xfrm>
            <a:off x="304800" y="1819275"/>
            <a:ext cx="8610600" cy="42103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altLang="en-US" sz="2400" dirty="0">
                <a:latin typeface="Arial" charset="0"/>
                <a:ea typeface="Arial" charset="0"/>
                <a:cs typeface="Arial" charset="0"/>
              </a:rPr>
              <a:t>Open the </a:t>
            </a:r>
            <a:r>
              <a:rPr lang="en-US" altLang="en-US" sz="2400" dirty="0">
                <a:latin typeface="Arial" charset="0"/>
                <a:ea typeface="Arial" charset="0"/>
                <a:cs typeface="Arial" charset="0"/>
                <a:hlinkClick r:id="rId2"/>
              </a:rPr>
              <a:t>Unit 3 Starter File</a:t>
            </a:r>
            <a:endParaRPr lang="en-US" altLang="en-US" sz="2400" dirty="0">
              <a:latin typeface="Arial" charset="0"/>
              <a:ea typeface="Arial" charset="0"/>
              <a:cs typeface="Arial" charset="0"/>
            </a:endParaRPr>
          </a:p>
          <a:p>
            <a:pPr marL="342900" indent="-342900" eaLnBrk="1" hangingPunct="1">
              <a:spcAft>
                <a:spcPts val="1800"/>
              </a:spcAft>
              <a:buClr>
                <a:srgbClr val="4C4C4C"/>
              </a:buClr>
              <a:buSzTx/>
            </a:pPr>
            <a:r>
              <a:rPr lang="en-US" sz="2400" dirty="0">
                <a:latin typeface="Arial" charset="0"/>
                <a:ea typeface="Arial" charset="0"/>
                <a:cs typeface="Arial" charset="0"/>
              </a:rPr>
              <a:t>Save a Copy and click Run</a:t>
            </a:r>
          </a:p>
          <a:p>
            <a:pPr marL="342900" indent="-342900" eaLnBrk="1" hangingPunct="1">
              <a:spcAft>
                <a:spcPts val="1800"/>
              </a:spcAft>
              <a:buClr>
                <a:srgbClr val="4C4C4C"/>
              </a:buClr>
              <a:buSzTx/>
            </a:pPr>
            <a:r>
              <a:rPr lang="en-US" sz="2400" dirty="0">
                <a:latin typeface="Arial" charset="0"/>
                <a:ea typeface="Arial" charset="0"/>
                <a:cs typeface="Arial" charset="0"/>
              </a:rPr>
              <a:t>Review: </a:t>
            </a:r>
          </a:p>
          <a:p>
            <a:pPr marL="1085850" lvl="1" indent="-342900" eaLnBrk="1" hangingPunct="1">
              <a:spcAft>
                <a:spcPts val="1800"/>
              </a:spcAft>
              <a:buClr>
                <a:srgbClr val="4C4C4C"/>
              </a:buClr>
              <a:buSzTx/>
            </a:pPr>
            <a:r>
              <a:rPr lang="en-US" sz="2000" dirty="0">
                <a:latin typeface="Arial" charset="0"/>
                <a:ea typeface="Arial" charset="0"/>
                <a:cs typeface="Arial" charset="0"/>
              </a:rPr>
              <a:t>What tables are being loaded here?</a:t>
            </a:r>
          </a:p>
          <a:p>
            <a:pPr marL="1085850" lvl="1" indent="-342900" eaLnBrk="1" hangingPunct="1">
              <a:spcAft>
                <a:spcPts val="1800"/>
              </a:spcAft>
              <a:buClr>
                <a:srgbClr val="4C4C4C"/>
              </a:buClr>
              <a:buSzTx/>
            </a:pPr>
            <a:r>
              <a:rPr lang="en-US" sz="2000" dirty="0">
                <a:latin typeface="Arial" charset="0"/>
                <a:ea typeface="Arial" charset="0"/>
                <a:cs typeface="Arial" charset="0"/>
              </a:rPr>
              <a:t>What are the columns of </a:t>
            </a:r>
            <a:r>
              <a:rPr lang="en-US" sz="2000" dirty="0">
                <a:latin typeface="Courier New" charset="0"/>
                <a:ea typeface="Courier New" charset="0"/>
                <a:cs typeface="Courier New" charset="0"/>
              </a:rPr>
              <a:t>countries</a:t>
            </a:r>
            <a:r>
              <a:rPr lang="en-US" sz="2000" dirty="0">
                <a:latin typeface="Arial" charset="0"/>
                <a:ea typeface="Arial" charset="0"/>
                <a:cs typeface="Arial" charset="0"/>
              </a:rPr>
              <a:t>? </a:t>
            </a:r>
          </a:p>
          <a:p>
            <a:pPr marL="1085850" lvl="1" indent="-342900" eaLnBrk="1" hangingPunct="1">
              <a:spcAft>
                <a:spcPts val="1800"/>
              </a:spcAft>
              <a:buClr>
                <a:srgbClr val="4C4C4C"/>
              </a:buClr>
              <a:buSzTx/>
            </a:pPr>
            <a:r>
              <a:rPr lang="en-US" sz="2000" dirty="0">
                <a:latin typeface="Arial" charset="0"/>
                <a:ea typeface="Arial" charset="0"/>
                <a:cs typeface="Arial" charset="0"/>
              </a:rPr>
              <a:t>Are they categorical or quantitative?</a:t>
            </a:r>
          </a:p>
          <a:p>
            <a:pPr marL="1085850" lvl="1" indent="-342900" eaLnBrk="1" hangingPunct="1">
              <a:spcAft>
                <a:spcPts val="1800"/>
              </a:spcAft>
              <a:buClr>
                <a:srgbClr val="4C4C4C"/>
              </a:buClr>
              <a:buSzTx/>
            </a:pPr>
            <a:r>
              <a:rPr lang="en-US" sz="2000" dirty="0">
                <a:latin typeface="Arial" charset="0"/>
                <a:ea typeface="Arial" charset="0"/>
                <a:cs typeface="Arial" charset="0"/>
              </a:rPr>
              <a:t>What do they tell us about each country?</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81785678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Effect transition="in" filter="fade">
                                      <p:cBhvr>
                                        <p:cTn id="37"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bldLvl="2"/>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Defining Lists</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819275"/>
            <a:ext cx="8610600" cy="4173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algn="ctr" eaLnBrk="1" hangingPunct="1">
              <a:spcAft>
                <a:spcPts val="1800"/>
              </a:spcAft>
              <a:buClr>
                <a:srgbClr val="4C4C4C"/>
              </a:buClr>
              <a:buSzTx/>
              <a:buNone/>
            </a:pPr>
            <a:r>
              <a:rPr lang="en-US" altLang="en-US" sz="2400" dirty="0">
                <a:latin typeface="Courier New" charset="0"/>
                <a:ea typeface="Courier New" charset="0"/>
                <a:cs typeface="Courier New" charset="0"/>
              </a:rPr>
              <a:t>a = [list: 1, 1 , 4]</a:t>
            </a:r>
            <a:endParaRPr lang="en-US" sz="2400" dirty="0">
              <a:latin typeface="Courier New" charset="0"/>
              <a:ea typeface="Courier New" charset="0"/>
              <a:cs typeface="Courier New" charset="0"/>
            </a:endParaRPr>
          </a:p>
          <a:p>
            <a:pPr marL="342900" indent="-342900" eaLnBrk="1" hangingPunct="1">
              <a:spcAft>
                <a:spcPts val="1800"/>
              </a:spcAft>
              <a:buClr>
                <a:srgbClr val="4C4C4C"/>
              </a:buClr>
              <a:buSzTx/>
            </a:pPr>
            <a:r>
              <a:rPr lang="en-US" sz="2200" dirty="0">
                <a:latin typeface="Arial" charset="0"/>
                <a:ea typeface="Arial" charset="0"/>
                <a:cs typeface="Arial" charset="0"/>
              </a:rPr>
              <a:t>What is the </a:t>
            </a:r>
            <a:r>
              <a:rPr lang="en-US" sz="2200" i="1" dirty="0">
                <a:latin typeface="Arial" charset="0"/>
                <a:ea typeface="Arial" charset="0"/>
                <a:cs typeface="Arial" charset="0"/>
              </a:rPr>
              <a:t>Name</a:t>
            </a:r>
            <a:r>
              <a:rPr lang="en-US" sz="2200" dirty="0">
                <a:latin typeface="Arial" charset="0"/>
                <a:ea typeface="Arial" charset="0"/>
                <a:cs typeface="Arial" charset="0"/>
              </a:rPr>
              <a:t> of this list?</a:t>
            </a:r>
          </a:p>
          <a:p>
            <a:pPr marL="342900" indent="-342900" eaLnBrk="1" hangingPunct="1">
              <a:spcAft>
                <a:spcPts val="1800"/>
              </a:spcAft>
              <a:buClr>
                <a:srgbClr val="4C4C4C"/>
              </a:buClr>
              <a:buSzTx/>
            </a:pPr>
            <a:r>
              <a:rPr lang="en-US" sz="2200" dirty="0">
                <a:latin typeface="Arial" charset="0"/>
                <a:ea typeface="Arial" charset="0"/>
                <a:cs typeface="Arial" charset="0"/>
              </a:rPr>
              <a:t>What is its </a:t>
            </a:r>
            <a:r>
              <a:rPr lang="en-US" sz="2200" i="1" dirty="0">
                <a:latin typeface="Arial" charset="0"/>
                <a:ea typeface="Arial" charset="0"/>
                <a:cs typeface="Arial" charset="0"/>
              </a:rPr>
              <a:t>Type?</a:t>
            </a:r>
          </a:p>
          <a:p>
            <a:pPr marL="342900" indent="-342900" eaLnBrk="1" hangingPunct="1">
              <a:spcAft>
                <a:spcPts val="1800"/>
              </a:spcAft>
              <a:buClr>
                <a:srgbClr val="4C4C4C"/>
              </a:buClr>
              <a:buSzTx/>
            </a:pPr>
            <a:r>
              <a:rPr lang="en-US" sz="2200" dirty="0">
                <a:latin typeface="Arial" charset="0"/>
                <a:ea typeface="Arial" charset="0"/>
                <a:cs typeface="Arial" charset="0"/>
              </a:rPr>
              <a:t>Define lists of your own</a:t>
            </a:r>
          </a:p>
          <a:p>
            <a:pPr marL="1085850" lvl="1" indent="-342900" eaLnBrk="1" hangingPunct="1">
              <a:spcAft>
                <a:spcPts val="1800"/>
              </a:spcAft>
              <a:buClr>
                <a:srgbClr val="4C4C4C"/>
              </a:buClr>
              <a:buSzTx/>
            </a:pPr>
            <a:r>
              <a:rPr lang="en-US" sz="2000" dirty="0">
                <a:latin typeface="Arial" charset="0"/>
                <a:ea typeface="Arial" charset="0"/>
                <a:cs typeface="Arial" charset="0"/>
              </a:rPr>
              <a:t>A list of all the days of the week</a:t>
            </a:r>
          </a:p>
          <a:p>
            <a:pPr marL="1085850" lvl="1" indent="-342900" eaLnBrk="1" hangingPunct="1">
              <a:spcAft>
                <a:spcPts val="1800"/>
              </a:spcAft>
              <a:buClr>
                <a:srgbClr val="4C4C4C"/>
              </a:buClr>
              <a:buSzTx/>
            </a:pPr>
            <a:r>
              <a:rPr lang="en-US" sz="2000" dirty="0">
                <a:latin typeface="Arial" charset="0"/>
                <a:ea typeface="Arial" charset="0"/>
                <a:cs typeface="Arial" charset="0"/>
              </a:rPr>
              <a:t>A list of the first 10 even numbers</a:t>
            </a:r>
          </a:p>
          <a:p>
            <a:pPr marL="1085850" lvl="1" indent="-342900" eaLnBrk="1" hangingPunct="1">
              <a:spcAft>
                <a:spcPts val="1800"/>
              </a:spcAft>
              <a:buClr>
                <a:srgbClr val="4C4C4C"/>
              </a:buClr>
              <a:buSzTx/>
            </a:pPr>
            <a:r>
              <a:rPr lang="en-US" sz="2000" dirty="0">
                <a:latin typeface="Arial" charset="0"/>
                <a:ea typeface="Arial" charset="0"/>
                <a:cs typeface="Arial" charset="0"/>
              </a:rPr>
              <a:t>A list of your favorite colors</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
        <p:nvSpPr>
          <p:cNvPr id="6" name="Rectangle 5"/>
          <p:cNvSpPr/>
          <p:nvPr/>
        </p:nvSpPr>
        <p:spPr>
          <a:xfrm>
            <a:off x="3157695" y="3109268"/>
            <a:ext cx="2396810" cy="461665"/>
          </a:xfrm>
          <a:prstGeom prst="rect">
            <a:avLst/>
          </a:prstGeom>
        </p:spPr>
        <p:txBody>
          <a:bodyPr wrap="none">
            <a:spAutoFit/>
          </a:bodyPr>
          <a:lstStyle/>
          <a:p>
            <a:r>
              <a:rPr lang="en-US" b="1">
                <a:solidFill>
                  <a:schemeClr val="accent1"/>
                </a:solidFill>
                <a:latin typeface="Courier New" charset="0"/>
                <a:ea typeface="Courier New" charset="0"/>
                <a:cs typeface="Courier New" charset="0"/>
              </a:rPr>
              <a:t>List&lt;Number&gt;</a:t>
            </a:r>
            <a:endParaRPr lang="en-US"/>
          </a:p>
        </p:txBody>
      </p:sp>
    </p:spTree>
    <p:extLst>
      <p:ext uri="{BB962C8B-B14F-4D97-AF65-F5344CB8AC3E}">
        <p14:creationId xmlns:p14="http://schemas.microsoft.com/office/powerpoint/2010/main" val="115869631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3" end="3"/>
                                            </p:txEl>
                                          </p:spTgt>
                                        </p:tgtEl>
                                        <p:attrNameLst>
                                          <p:attrName>style.visibility</p:attrName>
                                        </p:attrNameLst>
                                      </p:cBhvr>
                                      <p:to>
                                        <p:strVal val="visible"/>
                                      </p:to>
                                    </p:set>
                                    <p:animEffect transition="in" filter="fade">
                                      <p:cBhvr>
                                        <p:cTn id="27" dur="500"/>
                                        <p:tgtEl>
                                          <p:spTgt spid="4">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4" end="4"/>
                                            </p:txEl>
                                          </p:spTgt>
                                        </p:tgtEl>
                                        <p:attrNameLst>
                                          <p:attrName>style.visibility</p:attrName>
                                        </p:attrNameLst>
                                      </p:cBhvr>
                                      <p:to>
                                        <p:strVal val="visible"/>
                                      </p:to>
                                    </p:set>
                                    <p:animEffect transition="in" filter="fade">
                                      <p:cBhvr>
                                        <p:cTn id="32" dur="500"/>
                                        <p:tgtEl>
                                          <p:spTgt spid="4">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xEl>
                                              <p:pRg st="5" end="5"/>
                                            </p:txEl>
                                          </p:spTgt>
                                        </p:tgtEl>
                                        <p:attrNameLst>
                                          <p:attrName>style.visibility</p:attrName>
                                        </p:attrNameLst>
                                      </p:cBhvr>
                                      <p:to>
                                        <p:strVal val="visible"/>
                                      </p:to>
                                    </p:set>
                                    <p:animEffect transition="in" filter="fade">
                                      <p:cBhvr>
                                        <p:cTn id="37" dur="500"/>
                                        <p:tgtEl>
                                          <p:spTgt spid="4">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4">
                                            <p:txEl>
                                              <p:pRg st="6" end="6"/>
                                            </p:txEl>
                                          </p:spTgt>
                                        </p:tgtEl>
                                        <p:attrNameLst>
                                          <p:attrName>style.visibility</p:attrName>
                                        </p:attrNameLst>
                                      </p:cBhvr>
                                      <p:to>
                                        <p:strVal val="visible"/>
                                      </p:to>
                                    </p:set>
                                    <p:animEffect transition="in" filter="fade">
                                      <p:cBhvr>
                                        <p:cTn id="42"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bldLvl="2"/>
      <p:bldP spid="6"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Mean</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828800"/>
            <a:ext cx="8610600" cy="48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sz="2200" dirty="0">
                <a:latin typeface="Arial" charset="0"/>
                <a:ea typeface="Arial" charset="0"/>
                <a:cs typeface="Arial" charset="0"/>
              </a:rPr>
              <a:t>The </a:t>
            </a:r>
            <a:r>
              <a:rPr lang="en-US" sz="2200" i="1" dirty="0">
                <a:latin typeface="Arial" charset="0"/>
                <a:ea typeface="Arial" charset="0"/>
                <a:cs typeface="Arial" charset="0"/>
              </a:rPr>
              <a:t>Mean</a:t>
            </a:r>
            <a:r>
              <a:rPr lang="en-US" sz="2200" dirty="0">
                <a:latin typeface="Arial" charset="0"/>
                <a:ea typeface="Arial" charset="0"/>
                <a:cs typeface="Arial" charset="0"/>
              </a:rPr>
              <a:t> is the sum of the elements of a list, divided by the length of the list.</a:t>
            </a:r>
          </a:p>
          <a:p>
            <a:pPr marL="342900" indent="-342900" eaLnBrk="1" hangingPunct="1">
              <a:spcAft>
                <a:spcPts val="1800"/>
              </a:spcAft>
              <a:buClr>
                <a:srgbClr val="4C4C4C"/>
              </a:buClr>
              <a:buSzTx/>
            </a:pPr>
            <a:r>
              <a:rPr lang="en-US" sz="2200" dirty="0">
                <a:latin typeface="Arial" charset="0"/>
                <a:ea typeface="Arial" charset="0"/>
                <a:cs typeface="Arial" charset="0"/>
              </a:rPr>
              <a:t>Turn to Page 8</a:t>
            </a:r>
            <a:r>
              <a:rPr lang="mr-IN" sz="2200" dirty="0">
                <a:latin typeface="Arial" charset="0"/>
                <a:ea typeface="Arial" charset="0"/>
                <a:cs typeface="Arial" charset="0"/>
              </a:rPr>
              <a:t>…</a:t>
            </a:r>
            <a:endParaRPr lang="en-US" sz="2200" dirty="0">
              <a:latin typeface="Arial" charset="0"/>
              <a:ea typeface="Arial" charset="0"/>
              <a:cs typeface="Arial" charset="0"/>
            </a:endParaRPr>
          </a:p>
          <a:p>
            <a:pPr marL="342900" indent="-342900" eaLnBrk="1" hangingPunct="1">
              <a:spcAft>
                <a:spcPts val="1800"/>
              </a:spcAft>
              <a:buClr>
                <a:srgbClr val="4C4C4C"/>
              </a:buClr>
              <a:buSzTx/>
            </a:pPr>
            <a:r>
              <a:rPr lang="en-US" sz="2200" dirty="0" err="1">
                <a:latin typeface="Arial" charset="0"/>
                <a:ea typeface="Arial" charset="0"/>
                <a:cs typeface="Arial" charset="0"/>
              </a:rPr>
              <a:t>Pyret</a:t>
            </a:r>
            <a:r>
              <a:rPr lang="en-US" sz="2200" dirty="0">
                <a:latin typeface="Arial" charset="0"/>
                <a:ea typeface="Arial" charset="0"/>
                <a:cs typeface="Arial" charset="0"/>
              </a:rPr>
              <a:t> has a </a:t>
            </a:r>
            <a:r>
              <a:rPr lang="en-US" sz="2200" dirty="0">
                <a:latin typeface="Courier New" charset="0"/>
                <a:ea typeface="Courier New" charset="0"/>
                <a:cs typeface="Courier New" charset="0"/>
              </a:rPr>
              <a:t>mean</a:t>
            </a:r>
            <a:r>
              <a:rPr lang="en-US" sz="2200" dirty="0">
                <a:latin typeface="Arial" charset="0"/>
                <a:ea typeface="Arial" charset="0"/>
                <a:cs typeface="Arial" charset="0"/>
              </a:rPr>
              <a:t> function! What do you think its contract is?</a:t>
            </a:r>
          </a:p>
          <a:p>
            <a:pPr lvl="2" eaLnBrk="1" hangingPunct="1">
              <a:spcAft>
                <a:spcPts val="0"/>
              </a:spcAft>
              <a:buClr>
                <a:srgbClr val="4C4C4C"/>
              </a:buClr>
              <a:buSzTx/>
              <a:buNone/>
            </a:pPr>
            <a:r>
              <a:rPr lang="en-US" sz="2400" dirty="0">
                <a:solidFill>
                  <a:schemeClr val="accent1"/>
                </a:solidFill>
                <a:latin typeface="Courier New" charset="0"/>
                <a:ea typeface="Courier New" charset="0"/>
                <a:cs typeface="Courier New" charset="0"/>
              </a:rPr>
              <a:t># mean :: List&lt;Number&gt; </a:t>
            </a:r>
            <a:r>
              <a:rPr lang="en-US" sz="2400" dirty="0">
                <a:solidFill>
                  <a:schemeClr val="accent1"/>
                </a:solidFill>
                <a:latin typeface="Courier New" charset="0"/>
                <a:ea typeface="Courier New" charset="0"/>
                <a:cs typeface="Courier New" charset="0"/>
                <a:sym typeface="Wingdings"/>
              </a:rPr>
              <a:t> Number</a:t>
            </a:r>
          </a:p>
          <a:p>
            <a:pPr lvl="2" eaLnBrk="1" hangingPunct="1">
              <a:spcAft>
                <a:spcPts val="0"/>
              </a:spcAft>
              <a:buClr>
                <a:srgbClr val="4C4C4C"/>
              </a:buClr>
              <a:buSzTx/>
              <a:buNone/>
            </a:pPr>
            <a:r>
              <a:rPr lang="en-US" sz="2400" dirty="0">
                <a:solidFill>
                  <a:schemeClr val="bg1"/>
                </a:solidFill>
                <a:latin typeface="Courier New" charset="0"/>
                <a:ea typeface="Courier New" charset="0"/>
                <a:cs typeface="Courier New" charset="0"/>
                <a:sym typeface="Wingdings"/>
              </a:rPr>
              <a:t>mean([list: 1, 2, 3, 4])</a:t>
            </a:r>
          </a:p>
          <a:p>
            <a:pPr algn="ctr" eaLnBrk="1" hangingPunct="1">
              <a:spcAft>
                <a:spcPts val="1800"/>
              </a:spcAft>
              <a:buClr>
                <a:srgbClr val="4C4C4C"/>
              </a:buClr>
              <a:buSzTx/>
              <a:buNone/>
            </a:pPr>
            <a:endParaRPr lang="en-US" sz="2200" dirty="0">
              <a:solidFill>
                <a:schemeClr val="accent1"/>
              </a:solidFill>
              <a:latin typeface="Arial" charset="0"/>
              <a:ea typeface="Arial" charset="0"/>
              <a:cs typeface="Arial" charset="0"/>
              <a:sym typeface="Wingdings"/>
            </a:endParaRPr>
          </a:p>
          <a:p>
            <a:pPr marL="342900" indent="-342900" eaLnBrk="1" hangingPunct="1">
              <a:spcAft>
                <a:spcPts val="1800"/>
              </a:spcAft>
              <a:buClr>
                <a:srgbClr val="4C4C4C"/>
              </a:buClr>
              <a:buSzTx/>
            </a:pPr>
            <a:r>
              <a:rPr lang="en-US" sz="2200" dirty="0">
                <a:latin typeface="Arial" charset="0"/>
                <a:ea typeface="Arial" charset="0"/>
                <a:cs typeface="Arial" charset="0"/>
              </a:rPr>
              <a:t>How do you take the </a:t>
            </a:r>
            <a:r>
              <a:rPr lang="en-US" sz="2200" dirty="0">
                <a:latin typeface="Courier New" charset="0"/>
                <a:ea typeface="Courier New" charset="0"/>
                <a:cs typeface="Courier New" charset="0"/>
              </a:rPr>
              <a:t>mean</a:t>
            </a:r>
            <a:r>
              <a:rPr lang="en-US" sz="2200" dirty="0">
                <a:latin typeface="Arial" charset="0"/>
                <a:ea typeface="Arial" charset="0"/>
                <a:cs typeface="Arial" charset="0"/>
              </a:rPr>
              <a:t> of </a:t>
            </a:r>
            <a:r>
              <a:rPr lang="en-US" sz="2200" dirty="0">
                <a:latin typeface="Courier New" charset="0"/>
                <a:ea typeface="Courier New" charset="0"/>
                <a:cs typeface="Courier New" charset="0"/>
              </a:rPr>
              <a:t>a</a:t>
            </a:r>
            <a:r>
              <a:rPr lang="en-US" sz="2200" dirty="0">
                <a:latin typeface="Arial" charset="0"/>
                <a:ea typeface="Arial" charset="0"/>
                <a:cs typeface="Arial" charset="0"/>
              </a:rPr>
              <a:t>? Test your answers from Page 8</a:t>
            </a:r>
          </a:p>
          <a:p>
            <a:pPr algn="ctr" eaLnBrk="1" hangingPunct="1">
              <a:spcAft>
                <a:spcPts val="1800"/>
              </a:spcAft>
              <a:buClr>
                <a:srgbClr val="4C4C4C"/>
              </a:buClr>
              <a:buSzTx/>
              <a:buNone/>
            </a:pPr>
            <a:endParaRPr lang="en-US" sz="2200" dirty="0">
              <a:solidFill>
                <a:schemeClr val="accent1"/>
              </a:solidFill>
              <a:latin typeface="Arial" charset="0"/>
              <a:ea typeface="Arial" charset="0"/>
              <a:cs typeface="Arial" charset="0"/>
            </a:endParaRP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082562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6" end="6"/>
                                            </p:txEl>
                                          </p:spTgt>
                                        </p:tgtEl>
                                        <p:attrNameLst>
                                          <p:attrName>style.visibility</p:attrName>
                                        </p:attrNameLst>
                                      </p:cBhvr>
                                      <p:to>
                                        <p:strVal val="visible"/>
                                      </p:to>
                                    </p:set>
                                    <p:animEffect transition="in" filter="fade">
                                      <p:cBhvr>
                                        <p:cTn id="32"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bldLvl="2"/>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Median</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600200"/>
            <a:ext cx="8610600" cy="51583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sz="2200" dirty="0">
                <a:latin typeface="Arial" charset="0"/>
                <a:ea typeface="Arial" charset="0"/>
                <a:cs typeface="Arial" charset="0"/>
              </a:rPr>
              <a:t>The </a:t>
            </a:r>
            <a:r>
              <a:rPr lang="en-US" sz="2200" i="1" dirty="0">
                <a:latin typeface="Arial" charset="0"/>
                <a:ea typeface="Arial" charset="0"/>
                <a:cs typeface="Arial" charset="0"/>
              </a:rPr>
              <a:t>Median</a:t>
            </a:r>
            <a:r>
              <a:rPr lang="en-US" sz="2200" dirty="0">
                <a:latin typeface="Arial" charset="0"/>
                <a:ea typeface="Arial" charset="0"/>
                <a:cs typeface="Arial" charset="0"/>
              </a:rPr>
              <a:t> is the “middle” value of a list of numbers. </a:t>
            </a:r>
          </a:p>
          <a:p>
            <a:pPr marL="342900" indent="-342900" eaLnBrk="1" hangingPunct="1">
              <a:spcAft>
                <a:spcPts val="1800"/>
              </a:spcAft>
              <a:buClr>
                <a:srgbClr val="4C4C4C"/>
              </a:buClr>
              <a:buSzTx/>
            </a:pPr>
            <a:r>
              <a:rPr lang="en-US" sz="2200" dirty="0">
                <a:latin typeface="Arial" charset="0"/>
                <a:ea typeface="Arial" charset="0"/>
                <a:cs typeface="Arial" charset="0"/>
              </a:rPr>
              <a:t>What is the median of </a:t>
            </a:r>
            <a:r>
              <a:rPr lang="en-US" sz="2200" dirty="0">
                <a:latin typeface="Courier New" charset="0"/>
                <a:ea typeface="Courier New" charset="0"/>
                <a:cs typeface="Courier New" charset="0"/>
              </a:rPr>
              <a:t>[list: 2, 3, 1]</a:t>
            </a:r>
            <a:r>
              <a:rPr lang="en-US" sz="2200" dirty="0">
                <a:latin typeface="Arial" charset="0"/>
                <a:ea typeface="Arial" charset="0"/>
                <a:cs typeface="Arial" charset="0"/>
              </a:rPr>
              <a:t>? Why?</a:t>
            </a:r>
          </a:p>
          <a:p>
            <a:pPr marL="342900" indent="-342900" eaLnBrk="1" hangingPunct="1">
              <a:spcAft>
                <a:spcPts val="1800"/>
              </a:spcAft>
              <a:buClr>
                <a:srgbClr val="4C4C4C"/>
              </a:buClr>
              <a:buSzTx/>
            </a:pPr>
            <a:r>
              <a:rPr lang="en-US" sz="2200" dirty="0">
                <a:latin typeface="Arial" charset="0"/>
                <a:ea typeface="Arial" charset="0"/>
                <a:cs typeface="Arial" charset="0"/>
              </a:rPr>
              <a:t>What is the median of </a:t>
            </a:r>
            <a:r>
              <a:rPr lang="en-US" sz="2200" dirty="0">
                <a:latin typeface="Courier New" charset="0"/>
                <a:ea typeface="Courier New" charset="0"/>
                <a:cs typeface="Courier New" charset="0"/>
              </a:rPr>
              <a:t>[list: 2, 3]</a:t>
            </a:r>
            <a:r>
              <a:rPr lang="en-US" sz="2200" dirty="0">
                <a:latin typeface="Arial" charset="0"/>
                <a:ea typeface="Arial" charset="0"/>
                <a:cs typeface="Arial" charset="0"/>
              </a:rPr>
              <a:t>? Why?</a:t>
            </a:r>
          </a:p>
          <a:p>
            <a:pPr marL="342900" indent="-342900" eaLnBrk="1" hangingPunct="1">
              <a:spcAft>
                <a:spcPts val="1800"/>
              </a:spcAft>
              <a:buClr>
                <a:srgbClr val="4C4C4C"/>
              </a:buClr>
              <a:buSzTx/>
            </a:pPr>
            <a:r>
              <a:rPr lang="en-US" sz="2200" dirty="0">
                <a:latin typeface="Arial" charset="0"/>
                <a:ea typeface="Arial" charset="0"/>
                <a:cs typeface="Arial" charset="0"/>
              </a:rPr>
              <a:t>Turn to Page 8</a:t>
            </a:r>
            <a:r>
              <a:rPr lang="mr-IN" sz="2200" dirty="0">
                <a:latin typeface="Arial" charset="0"/>
                <a:ea typeface="Arial" charset="0"/>
                <a:cs typeface="Arial" charset="0"/>
              </a:rPr>
              <a:t>…</a:t>
            </a:r>
            <a:endParaRPr lang="en-US" sz="2200" dirty="0">
              <a:latin typeface="Arial" charset="0"/>
              <a:ea typeface="Arial" charset="0"/>
              <a:cs typeface="Arial" charset="0"/>
            </a:endParaRPr>
          </a:p>
          <a:p>
            <a:pPr marL="342900" indent="-342900" eaLnBrk="1" hangingPunct="1">
              <a:spcAft>
                <a:spcPts val="0"/>
              </a:spcAft>
              <a:buClr>
                <a:srgbClr val="4C4C4C"/>
              </a:buClr>
              <a:buSzTx/>
            </a:pPr>
            <a:r>
              <a:rPr lang="en-US" sz="2200" dirty="0" err="1">
                <a:latin typeface="Arial" charset="0"/>
                <a:ea typeface="Arial" charset="0"/>
                <a:cs typeface="Arial" charset="0"/>
              </a:rPr>
              <a:t>Pyret</a:t>
            </a:r>
            <a:r>
              <a:rPr lang="en-US" sz="2200" dirty="0">
                <a:latin typeface="Arial" charset="0"/>
                <a:ea typeface="Arial" charset="0"/>
                <a:cs typeface="Arial" charset="0"/>
              </a:rPr>
              <a:t> has a </a:t>
            </a:r>
            <a:r>
              <a:rPr lang="en-US" sz="2200" dirty="0">
                <a:latin typeface="Courier New" charset="0"/>
                <a:ea typeface="Courier New" charset="0"/>
                <a:cs typeface="Courier New" charset="0"/>
              </a:rPr>
              <a:t>median </a:t>
            </a:r>
            <a:r>
              <a:rPr lang="en-US" sz="2200" dirty="0">
                <a:latin typeface="Arial" charset="0"/>
                <a:ea typeface="Arial" charset="0"/>
                <a:cs typeface="Arial" charset="0"/>
              </a:rPr>
              <a:t>function! What do you think its contract is?</a:t>
            </a:r>
          </a:p>
          <a:p>
            <a:pPr lvl="2" eaLnBrk="1" hangingPunct="1">
              <a:spcAft>
                <a:spcPts val="0"/>
              </a:spcAft>
              <a:buClr>
                <a:srgbClr val="4C4C4C"/>
              </a:buClr>
              <a:buSzTx/>
              <a:buNone/>
            </a:pPr>
            <a:r>
              <a:rPr lang="en-US" sz="2400" dirty="0">
                <a:solidFill>
                  <a:schemeClr val="accent1"/>
                </a:solidFill>
                <a:latin typeface="Courier New" charset="0"/>
                <a:ea typeface="Courier New" charset="0"/>
                <a:cs typeface="Courier New" charset="0"/>
              </a:rPr>
              <a:t># median :: List&lt;Number&gt; </a:t>
            </a:r>
            <a:r>
              <a:rPr lang="en-US" sz="2400" dirty="0">
                <a:solidFill>
                  <a:schemeClr val="accent1"/>
                </a:solidFill>
                <a:latin typeface="Courier New" charset="0"/>
                <a:ea typeface="Courier New" charset="0"/>
                <a:cs typeface="Courier New" charset="0"/>
                <a:sym typeface="Wingdings"/>
              </a:rPr>
              <a:t> Number</a:t>
            </a:r>
          </a:p>
          <a:p>
            <a:pPr lvl="2" eaLnBrk="1" hangingPunct="1">
              <a:spcAft>
                <a:spcPts val="0"/>
              </a:spcAft>
              <a:buClr>
                <a:srgbClr val="4C4C4C"/>
              </a:buClr>
              <a:buSzTx/>
              <a:buNone/>
            </a:pPr>
            <a:r>
              <a:rPr lang="en-US" sz="2400" dirty="0">
                <a:solidFill>
                  <a:schemeClr val="bg1"/>
                </a:solidFill>
                <a:latin typeface="Courier New" charset="0"/>
                <a:ea typeface="Courier New" charset="0"/>
                <a:cs typeface="Courier New" charset="0"/>
                <a:sym typeface="Wingdings"/>
              </a:rPr>
              <a:t>median([list: 2, 3, 1])</a:t>
            </a:r>
          </a:p>
          <a:p>
            <a:pPr lvl="2" eaLnBrk="1" hangingPunct="1">
              <a:spcAft>
                <a:spcPts val="0"/>
              </a:spcAft>
              <a:buClr>
                <a:srgbClr val="4C4C4C"/>
              </a:buClr>
              <a:buSzTx/>
              <a:buNone/>
            </a:pPr>
            <a:endParaRPr lang="en-US" sz="2400" dirty="0">
              <a:solidFill>
                <a:schemeClr val="accent1"/>
              </a:solidFill>
              <a:latin typeface="Courier New" charset="0"/>
              <a:ea typeface="Courier New" charset="0"/>
              <a:cs typeface="Courier New" charset="0"/>
              <a:sym typeface="Wingdings"/>
            </a:endParaRPr>
          </a:p>
          <a:p>
            <a:pPr marL="344488" indent="-344488" eaLnBrk="1" hangingPunct="1">
              <a:spcAft>
                <a:spcPts val="0"/>
              </a:spcAft>
              <a:buClr>
                <a:srgbClr val="4C4C4C"/>
              </a:buClr>
              <a:buSzTx/>
            </a:pPr>
            <a:r>
              <a:rPr lang="en-US" sz="2200" dirty="0">
                <a:latin typeface="Arial" charset="0"/>
                <a:ea typeface="Arial" charset="0"/>
                <a:cs typeface="Arial" charset="0"/>
              </a:rPr>
              <a:t>How do you take the </a:t>
            </a:r>
            <a:r>
              <a:rPr lang="en-US" sz="2200" dirty="0">
                <a:latin typeface="Courier New" charset="0"/>
                <a:ea typeface="Courier New" charset="0"/>
                <a:cs typeface="Courier New" charset="0"/>
              </a:rPr>
              <a:t>median</a:t>
            </a:r>
            <a:r>
              <a:rPr lang="en-US" sz="2200" dirty="0">
                <a:latin typeface="Arial" charset="0"/>
                <a:ea typeface="Arial" charset="0"/>
                <a:cs typeface="Arial" charset="0"/>
              </a:rPr>
              <a:t> of </a:t>
            </a:r>
            <a:r>
              <a:rPr lang="en-US" sz="2200" dirty="0">
                <a:latin typeface="Courier New" charset="0"/>
                <a:ea typeface="Courier New" charset="0"/>
                <a:cs typeface="Courier New" charset="0"/>
              </a:rPr>
              <a:t>a</a:t>
            </a:r>
            <a:r>
              <a:rPr lang="en-US" sz="2200" dirty="0">
                <a:latin typeface="Arial" charset="0"/>
                <a:ea typeface="Arial" charset="0"/>
                <a:cs typeface="Arial" charset="0"/>
              </a:rPr>
              <a:t>? Test your answers from </a:t>
            </a:r>
            <a:r>
              <a:rPr lang="en-US" sz="2200" dirty="0" err="1">
                <a:latin typeface="Arial" charset="0"/>
                <a:ea typeface="Arial" charset="0"/>
                <a:cs typeface="Arial" charset="0"/>
              </a:rPr>
              <a:t>Pg</a:t>
            </a:r>
            <a:r>
              <a:rPr lang="en-US" sz="2200" dirty="0">
                <a:latin typeface="Arial" charset="0"/>
                <a:ea typeface="Arial" charset="0"/>
                <a:cs typeface="Arial" charset="0"/>
              </a:rPr>
              <a:t> 8</a:t>
            </a:r>
          </a:p>
          <a:p>
            <a:pPr lvl="2" eaLnBrk="1" hangingPunct="1">
              <a:spcAft>
                <a:spcPts val="0"/>
              </a:spcAft>
              <a:buClr>
                <a:srgbClr val="4C4C4C"/>
              </a:buClr>
              <a:buSzTx/>
              <a:buNone/>
            </a:pPr>
            <a:endParaRPr lang="en-US" sz="2400" dirty="0">
              <a:solidFill>
                <a:schemeClr val="accent1"/>
              </a:solidFill>
              <a:latin typeface="Courier New" charset="0"/>
              <a:ea typeface="Courier New" charset="0"/>
              <a:cs typeface="Courier New" charset="0"/>
              <a:sym typeface="Wingdings"/>
            </a:endParaRP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923629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Effect transition="in" filter="fade">
                                      <p:cBhvr>
                                        <p:cTn id="37" dur="500"/>
                                        <p:tgtEl>
                                          <p:spTgt spid="4">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4">
                                            <p:txEl>
                                              <p:pRg st="8" end="8"/>
                                            </p:txEl>
                                          </p:spTgt>
                                        </p:tgtEl>
                                        <p:attrNameLst>
                                          <p:attrName>style.visibility</p:attrName>
                                        </p:attrNameLst>
                                      </p:cBhvr>
                                      <p:to>
                                        <p:strVal val="visible"/>
                                      </p:to>
                                    </p:set>
                                    <p:animEffect transition="in" filter="fade">
                                      <p:cBhvr>
                                        <p:cTn id="42" dur="500"/>
                                        <p:tgtEl>
                                          <p:spTgt spid="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Mode</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600200"/>
            <a:ext cx="8839200" cy="5389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sz="2200" dirty="0">
                <a:latin typeface="Arial" charset="0"/>
                <a:ea typeface="Arial" charset="0"/>
                <a:cs typeface="Arial" charset="0"/>
              </a:rPr>
              <a:t>The </a:t>
            </a:r>
            <a:r>
              <a:rPr lang="en-US" sz="2200" i="1" dirty="0">
                <a:latin typeface="Arial" charset="0"/>
                <a:ea typeface="Arial" charset="0"/>
                <a:cs typeface="Arial" charset="0"/>
              </a:rPr>
              <a:t>Mode </a:t>
            </a:r>
            <a:r>
              <a:rPr lang="en-US" sz="2200" dirty="0">
                <a:latin typeface="Arial" charset="0"/>
                <a:ea typeface="Arial" charset="0"/>
                <a:cs typeface="Arial" charset="0"/>
              </a:rPr>
              <a:t>is the element that appears </a:t>
            </a:r>
            <a:r>
              <a:rPr lang="en-US" sz="2200" i="1" dirty="0">
                <a:latin typeface="Arial" charset="0"/>
                <a:ea typeface="Arial" charset="0"/>
                <a:cs typeface="Arial" charset="0"/>
              </a:rPr>
              <a:t>most often</a:t>
            </a:r>
            <a:r>
              <a:rPr lang="en-US" sz="2200" dirty="0">
                <a:latin typeface="Arial" charset="0"/>
                <a:ea typeface="Arial" charset="0"/>
                <a:cs typeface="Arial" charset="0"/>
              </a:rPr>
              <a:t> in a list.</a:t>
            </a:r>
          </a:p>
          <a:p>
            <a:pPr marL="342900" indent="-342900" eaLnBrk="1" hangingPunct="1">
              <a:spcAft>
                <a:spcPts val="1800"/>
              </a:spcAft>
              <a:buClr>
                <a:srgbClr val="4C4C4C"/>
              </a:buClr>
              <a:buSzTx/>
            </a:pPr>
            <a:r>
              <a:rPr lang="en-US" sz="2200" dirty="0">
                <a:latin typeface="Arial" charset="0"/>
                <a:ea typeface="Arial" charset="0"/>
                <a:cs typeface="Arial" charset="0"/>
              </a:rPr>
              <a:t>What is the mode of </a:t>
            </a:r>
            <a:r>
              <a:rPr lang="en-US" sz="2200" dirty="0">
                <a:latin typeface="Courier New" charset="0"/>
                <a:ea typeface="Courier New" charset="0"/>
                <a:cs typeface="Courier New" charset="0"/>
              </a:rPr>
              <a:t>[list: 1, 2, 2, 3, 4]</a:t>
            </a:r>
            <a:r>
              <a:rPr lang="en-US" sz="2200" dirty="0">
                <a:latin typeface="Arial" charset="0"/>
                <a:ea typeface="Arial" charset="0"/>
                <a:cs typeface="Arial" charset="0"/>
              </a:rPr>
              <a:t>? Why?</a:t>
            </a:r>
          </a:p>
          <a:p>
            <a:pPr marL="342900" indent="-342900" eaLnBrk="1" hangingPunct="1">
              <a:spcAft>
                <a:spcPts val="1800"/>
              </a:spcAft>
              <a:buClr>
                <a:srgbClr val="4C4C4C"/>
              </a:buClr>
              <a:buSzTx/>
            </a:pPr>
            <a:r>
              <a:rPr lang="en-US" sz="2200" dirty="0">
                <a:latin typeface="Arial" charset="0"/>
                <a:ea typeface="Arial" charset="0"/>
                <a:cs typeface="Arial" charset="0"/>
              </a:rPr>
              <a:t>What is the mode of </a:t>
            </a:r>
            <a:r>
              <a:rPr lang="en-US" sz="2200" dirty="0">
                <a:latin typeface="Courier New" charset="0"/>
                <a:ea typeface="Courier New" charset="0"/>
                <a:cs typeface="Courier New" charset="0"/>
              </a:rPr>
              <a:t>[list: 1, 1, 2, 3, 4, 4]</a:t>
            </a:r>
            <a:r>
              <a:rPr lang="en-US" sz="2200" dirty="0">
                <a:latin typeface="Arial" charset="0"/>
                <a:ea typeface="Arial" charset="0"/>
                <a:cs typeface="Arial" charset="0"/>
              </a:rPr>
              <a:t>? Why?</a:t>
            </a:r>
          </a:p>
          <a:p>
            <a:pPr marL="342900" indent="-342900" eaLnBrk="1" hangingPunct="1">
              <a:spcAft>
                <a:spcPts val="1800"/>
              </a:spcAft>
              <a:buClr>
                <a:srgbClr val="4C4C4C"/>
              </a:buClr>
              <a:buSzTx/>
            </a:pPr>
            <a:r>
              <a:rPr lang="en-US" sz="2200" dirty="0">
                <a:latin typeface="Arial" charset="0"/>
                <a:ea typeface="Arial" charset="0"/>
                <a:cs typeface="Arial" charset="0"/>
              </a:rPr>
              <a:t>Turn to Page 8</a:t>
            </a:r>
            <a:r>
              <a:rPr lang="mr-IN" sz="2200" dirty="0">
                <a:latin typeface="Arial" charset="0"/>
                <a:ea typeface="Arial" charset="0"/>
                <a:cs typeface="Arial" charset="0"/>
              </a:rPr>
              <a:t>…</a:t>
            </a:r>
            <a:endParaRPr lang="en-US" sz="2200" dirty="0">
              <a:latin typeface="Arial" charset="0"/>
              <a:ea typeface="Arial" charset="0"/>
              <a:cs typeface="Arial" charset="0"/>
            </a:endParaRPr>
          </a:p>
          <a:p>
            <a:pPr marL="342900" indent="-342900" eaLnBrk="1" hangingPunct="1">
              <a:spcAft>
                <a:spcPts val="1000"/>
              </a:spcAft>
              <a:buClr>
                <a:srgbClr val="4C4C4C"/>
              </a:buClr>
              <a:buSzTx/>
            </a:pPr>
            <a:r>
              <a:rPr lang="en-US" sz="2200" dirty="0">
                <a:latin typeface="Arial" charset="0"/>
                <a:ea typeface="Arial" charset="0"/>
                <a:cs typeface="Arial" charset="0"/>
              </a:rPr>
              <a:t>We have 2 </a:t>
            </a:r>
            <a:r>
              <a:rPr lang="en-US" sz="2200" dirty="0">
                <a:latin typeface="Courier New" charset="0"/>
                <a:ea typeface="Courier New" charset="0"/>
                <a:cs typeface="Courier New" charset="0"/>
              </a:rPr>
              <a:t>mode </a:t>
            </a:r>
            <a:r>
              <a:rPr lang="en-US" sz="2200" dirty="0">
                <a:latin typeface="Arial" charset="0"/>
                <a:ea typeface="Arial" charset="0"/>
                <a:cs typeface="Arial" charset="0"/>
              </a:rPr>
              <a:t>functions! What do you think their contracts are?</a:t>
            </a:r>
          </a:p>
          <a:p>
            <a:pPr lvl="2" eaLnBrk="1" hangingPunct="1">
              <a:spcBef>
                <a:spcPts val="0"/>
              </a:spcBef>
              <a:spcAft>
                <a:spcPts val="0"/>
              </a:spcAft>
              <a:buClr>
                <a:srgbClr val="4C4C4C"/>
              </a:buClr>
              <a:buSzTx/>
              <a:buNone/>
            </a:pPr>
            <a:r>
              <a:rPr lang="en-US" sz="2400" dirty="0">
                <a:solidFill>
                  <a:schemeClr val="accent1"/>
                </a:solidFill>
                <a:latin typeface="Courier New" charset="0"/>
                <a:ea typeface="Courier New" charset="0"/>
                <a:cs typeface="Courier New" charset="0"/>
              </a:rPr>
              <a:t># mode  :: List&lt;Number&gt; </a:t>
            </a:r>
            <a:r>
              <a:rPr lang="en-US" sz="2400" dirty="0">
                <a:solidFill>
                  <a:schemeClr val="accent1"/>
                </a:solidFill>
                <a:latin typeface="Courier New" charset="0"/>
                <a:ea typeface="Courier New" charset="0"/>
                <a:cs typeface="Courier New" charset="0"/>
                <a:sym typeface="Wingdings"/>
              </a:rPr>
              <a:t> Number</a:t>
            </a:r>
          </a:p>
          <a:p>
            <a:pPr lvl="2" eaLnBrk="1" hangingPunct="1">
              <a:spcAft>
                <a:spcPts val="0"/>
              </a:spcAft>
              <a:buClr>
                <a:srgbClr val="4C4C4C"/>
              </a:buClr>
              <a:buSzTx/>
              <a:buNone/>
            </a:pPr>
            <a:r>
              <a:rPr lang="en-US" sz="2400" dirty="0">
                <a:solidFill>
                  <a:schemeClr val="accent1"/>
                </a:solidFill>
                <a:latin typeface="Courier New" charset="0"/>
                <a:ea typeface="Courier New" charset="0"/>
                <a:cs typeface="Courier New" charset="0"/>
              </a:rPr>
              <a:t># modes :: List&lt;Number&gt; </a:t>
            </a:r>
            <a:r>
              <a:rPr lang="en-US" sz="2400" dirty="0">
                <a:solidFill>
                  <a:schemeClr val="accent1"/>
                </a:solidFill>
                <a:latin typeface="Courier New" charset="0"/>
                <a:ea typeface="Courier New" charset="0"/>
                <a:cs typeface="Courier New" charset="0"/>
                <a:sym typeface="Wingdings"/>
              </a:rPr>
              <a:t> List&lt;Number&gt;</a:t>
            </a:r>
          </a:p>
          <a:p>
            <a:pPr lvl="2" eaLnBrk="1" hangingPunct="1">
              <a:spcAft>
                <a:spcPts val="0"/>
              </a:spcAft>
              <a:buClr>
                <a:srgbClr val="4C4C4C"/>
              </a:buClr>
              <a:buSzTx/>
              <a:buNone/>
            </a:pPr>
            <a:endParaRPr lang="en-US" sz="2400" dirty="0">
              <a:solidFill>
                <a:schemeClr val="accent1"/>
              </a:solidFill>
              <a:latin typeface="Courier New" charset="0"/>
              <a:ea typeface="Courier New" charset="0"/>
              <a:cs typeface="Courier New" charset="0"/>
              <a:sym typeface="Wingdings"/>
            </a:endParaRPr>
          </a:p>
          <a:p>
            <a:pPr marL="344488" indent="-344488" eaLnBrk="1" hangingPunct="1">
              <a:spcAft>
                <a:spcPts val="0"/>
              </a:spcAft>
              <a:buClr>
                <a:srgbClr val="4C4C4C"/>
              </a:buClr>
              <a:buSzTx/>
            </a:pPr>
            <a:r>
              <a:rPr lang="en-US" sz="2200" dirty="0">
                <a:latin typeface="Arial" charset="0"/>
                <a:ea typeface="Arial" charset="0"/>
                <a:cs typeface="Arial" charset="0"/>
              </a:rPr>
              <a:t>How do you take the </a:t>
            </a:r>
            <a:r>
              <a:rPr lang="en-US" sz="2200" dirty="0">
                <a:latin typeface="Courier New" charset="0"/>
                <a:ea typeface="Courier New" charset="0"/>
                <a:cs typeface="Courier New" charset="0"/>
              </a:rPr>
              <a:t>mode </a:t>
            </a:r>
            <a:r>
              <a:rPr lang="en-US" sz="2200" dirty="0">
                <a:latin typeface="Arial" charset="0"/>
                <a:ea typeface="Arial" charset="0"/>
                <a:cs typeface="Arial" charset="0"/>
              </a:rPr>
              <a:t>of </a:t>
            </a:r>
            <a:r>
              <a:rPr lang="en-US" sz="2200" dirty="0">
                <a:latin typeface="Courier New" charset="0"/>
                <a:ea typeface="Courier New" charset="0"/>
                <a:cs typeface="Courier New" charset="0"/>
              </a:rPr>
              <a:t>a</a:t>
            </a:r>
            <a:r>
              <a:rPr lang="en-US" sz="2200" dirty="0">
                <a:latin typeface="Arial" charset="0"/>
                <a:ea typeface="Arial" charset="0"/>
                <a:cs typeface="Arial" charset="0"/>
              </a:rPr>
              <a:t>? Test your answers from Page 8</a:t>
            </a:r>
          </a:p>
          <a:p>
            <a:pPr lvl="2" eaLnBrk="1" hangingPunct="1">
              <a:spcAft>
                <a:spcPts val="0"/>
              </a:spcAft>
              <a:buClr>
                <a:srgbClr val="4C4C4C"/>
              </a:buClr>
              <a:buSzTx/>
              <a:buNone/>
            </a:pPr>
            <a:endParaRPr lang="en-US" sz="2400" dirty="0">
              <a:solidFill>
                <a:schemeClr val="accent1"/>
              </a:solidFill>
              <a:latin typeface="Courier New" charset="0"/>
              <a:ea typeface="Courier New" charset="0"/>
              <a:cs typeface="Courier New" charset="0"/>
              <a:sym typeface="Wingdings"/>
            </a:endParaRP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802419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Effect transition="in" filter="fade">
                                      <p:cBhvr>
                                        <p:cTn id="37" dur="500"/>
                                        <p:tgtEl>
                                          <p:spTgt spid="4">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4">
                                            <p:txEl>
                                              <p:pRg st="8" end="8"/>
                                            </p:txEl>
                                          </p:spTgt>
                                        </p:tgtEl>
                                        <p:attrNameLst>
                                          <p:attrName>style.visibility</p:attrName>
                                        </p:attrNameLst>
                                      </p:cBhvr>
                                      <p:to>
                                        <p:strVal val="visible"/>
                                      </p:to>
                                    </p:set>
                                    <p:animEffect transition="in" filter="fade">
                                      <p:cBhvr>
                                        <p:cTn id="42" dur="500"/>
                                        <p:tgtEl>
                                          <p:spTgt spid="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Measuring Center w/Tables</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600200"/>
            <a:ext cx="8839200" cy="4111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sz="2200" dirty="0">
                <a:latin typeface="Arial" charset="0"/>
                <a:ea typeface="Arial" charset="0"/>
                <a:cs typeface="Arial" charset="0"/>
              </a:rPr>
              <a:t>How would we find the mean of the calories column in our nutrition table?</a:t>
            </a:r>
            <a:endParaRPr lang="en-US" sz="2400" dirty="0"/>
          </a:p>
          <a:p>
            <a:pPr indent="622300"/>
            <a:r>
              <a:rPr lang="en-US" sz="2000" dirty="0">
                <a:latin typeface="Courier New" charset="0"/>
                <a:ea typeface="Courier New" charset="0"/>
                <a:cs typeface="Courier New" charset="0"/>
              </a:rPr>
              <a:t>calorie-list = </a:t>
            </a:r>
            <a:r>
              <a:rPr lang="en-US" sz="2000" b="1" dirty="0">
                <a:latin typeface="Courier New" charset="0"/>
                <a:ea typeface="Courier New" charset="0"/>
                <a:cs typeface="Courier New" charset="0"/>
              </a:rPr>
              <a:t>extract</a:t>
            </a:r>
            <a:r>
              <a:rPr lang="en-US" sz="2000" dirty="0">
                <a:latin typeface="Courier New" charset="0"/>
                <a:ea typeface="Courier New" charset="0"/>
                <a:cs typeface="Courier New" charset="0"/>
              </a:rPr>
              <a:t> calories </a:t>
            </a:r>
            <a:r>
              <a:rPr lang="en-US" sz="2000" b="1" dirty="0">
                <a:latin typeface="Courier New" charset="0"/>
                <a:ea typeface="Courier New" charset="0"/>
                <a:cs typeface="Courier New" charset="0"/>
              </a:rPr>
              <a:t>from</a:t>
            </a:r>
            <a:r>
              <a:rPr lang="en-US" sz="2000" dirty="0">
                <a:latin typeface="Courier New" charset="0"/>
                <a:ea typeface="Courier New" charset="0"/>
                <a:cs typeface="Courier New" charset="0"/>
              </a:rPr>
              <a:t> nutrition </a:t>
            </a:r>
            <a:r>
              <a:rPr lang="en-US" sz="2000" b="1" dirty="0">
                <a:latin typeface="Courier New" charset="0"/>
                <a:ea typeface="Courier New" charset="0"/>
                <a:cs typeface="Courier New" charset="0"/>
              </a:rPr>
              <a:t>end</a:t>
            </a:r>
          </a:p>
          <a:p>
            <a:pPr indent="622300"/>
            <a:r>
              <a:rPr lang="en-US" sz="2000" dirty="0">
                <a:latin typeface="Courier New" charset="0"/>
                <a:ea typeface="Courier New" charset="0"/>
                <a:cs typeface="Courier New" charset="0"/>
              </a:rPr>
              <a:t>mean(calorie-list) </a:t>
            </a:r>
          </a:p>
          <a:p>
            <a:pPr indent="622300"/>
            <a:endParaRPr lang="en-US" sz="2000" dirty="0">
              <a:latin typeface="Courier New" charset="0"/>
              <a:ea typeface="Courier New" charset="0"/>
              <a:cs typeface="Courier New" charset="0"/>
            </a:endParaRPr>
          </a:p>
          <a:p>
            <a:pPr indent="622300"/>
            <a:r>
              <a:rPr lang="en-US" sz="2000" dirty="0">
                <a:latin typeface="Courier New" charset="0"/>
                <a:ea typeface="Courier New" charset="0"/>
                <a:cs typeface="Courier New" charset="0"/>
              </a:rPr>
              <a:t>mean(</a:t>
            </a:r>
            <a:r>
              <a:rPr lang="en-US" sz="2000" b="1" dirty="0">
                <a:latin typeface="Courier New" charset="0"/>
                <a:ea typeface="Courier New" charset="0"/>
                <a:cs typeface="Courier New" charset="0"/>
              </a:rPr>
              <a:t>extract</a:t>
            </a:r>
            <a:r>
              <a:rPr lang="en-US" sz="2000" dirty="0">
                <a:latin typeface="Courier New" charset="0"/>
                <a:ea typeface="Courier New" charset="0"/>
                <a:cs typeface="Courier New" charset="0"/>
              </a:rPr>
              <a:t> calories </a:t>
            </a:r>
            <a:r>
              <a:rPr lang="en-US" sz="2000" b="1" dirty="0">
                <a:latin typeface="Courier New" charset="0"/>
                <a:ea typeface="Courier New" charset="0"/>
                <a:cs typeface="Courier New" charset="0"/>
              </a:rPr>
              <a:t>from</a:t>
            </a:r>
            <a:r>
              <a:rPr lang="en-US" sz="2000" dirty="0">
                <a:latin typeface="Courier New" charset="0"/>
                <a:ea typeface="Courier New" charset="0"/>
                <a:cs typeface="Courier New" charset="0"/>
              </a:rPr>
              <a:t> nutrition </a:t>
            </a:r>
            <a:r>
              <a:rPr lang="en-US" sz="2000" b="1" dirty="0">
                <a:latin typeface="Courier New" charset="0"/>
                <a:ea typeface="Courier New" charset="0"/>
                <a:cs typeface="Courier New" charset="0"/>
              </a:rPr>
              <a:t>end</a:t>
            </a:r>
            <a:r>
              <a:rPr lang="en-US" sz="2000" dirty="0">
                <a:latin typeface="Courier New" charset="0"/>
                <a:ea typeface="Courier New" charset="0"/>
                <a:cs typeface="Courier New" charset="0"/>
              </a:rPr>
              <a:t>) </a:t>
            </a:r>
          </a:p>
          <a:p>
            <a:endParaRPr lang="en-US" sz="2400" dirty="0"/>
          </a:p>
          <a:p>
            <a:pPr marL="342900" indent="-342900" eaLnBrk="1" hangingPunct="1">
              <a:spcAft>
                <a:spcPts val="1800"/>
              </a:spcAft>
              <a:buClr>
                <a:srgbClr val="4C4C4C"/>
              </a:buClr>
              <a:buSzTx/>
            </a:pPr>
            <a:r>
              <a:rPr lang="en-US" sz="2200" dirty="0">
                <a:latin typeface="Arial" charset="0"/>
                <a:ea typeface="Arial" charset="0"/>
                <a:cs typeface="Arial" charset="0"/>
              </a:rPr>
              <a:t>Which style do you like better? Why?</a:t>
            </a:r>
          </a:p>
          <a:p>
            <a:pPr marL="342900" indent="-342900" eaLnBrk="1" hangingPunct="1">
              <a:spcAft>
                <a:spcPts val="1800"/>
              </a:spcAft>
              <a:buClr>
                <a:srgbClr val="4C4C4C"/>
              </a:buClr>
              <a:buSzTx/>
            </a:pPr>
            <a:r>
              <a:rPr lang="en-US" sz="2200" dirty="0">
                <a:latin typeface="Arial" charset="0"/>
                <a:ea typeface="Arial" charset="0"/>
                <a:cs typeface="Arial" charset="0"/>
              </a:rPr>
              <a:t>Turn to Page 9</a:t>
            </a:r>
            <a:r>
              <a:rPr lang="mr-IN" sz="2200" dirty="0">
                <a:latin typeface="Arial" charset="0"/>
                <a:ea typeface="Arial" charset="0"/>
                <a:cs typeface="Arial" charset="0"/>
              </a:rPr>
              <a:t>…</a:t>
            </a:r>
            <a:endParaRPr lang="en-US" sz="2400" dirty="0"/>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
        <p:nvSpPr>
          <p:cNvPr id="5" name="TextBox 4"/>
          <p:cNvSpPr txBox="1"/>
          <p:nvPr/>
        </p:nvSpPr>
        <p:spPr>
          <a:xfrm rot="19418932">
            <a:off x="443680" y="2619311"/>
            <a:ext cx="762000" cy="461665"/>
          </a:xfrm>
          <a:prstGeom prst="rect">
            <a:avLst/>
          </a:prstGeom>
          <a:noFill/>
        </p:spPr>
        <p:txBody>
          <a:bodyPr wrap="square" rtlCol="0">
            <a:spAutoFit/>
          </a:bodyPr>
          <a:lstStyle/>
          <a:p>
            <a:r>
              <a:rPr lang="en-US" b="1" dirty="0">
                <a:solidFill>
                  <a:schemeClr val="accent1"/>
                </a:solidFill>
              </a:rPr>
              <a:t>A</a:t>
            </a:r>
          </a:p>
        </p:txBody>
      </p:sp>
      <p:sp>
        <p:nvSpPr>
          <p:cNvPr id="7" name="TextBox 6"/>
          <p:cNvSpPr txBox="1"/>
          <p:nvPr/>
        </p:nvSpPr>
        <p:spPr>
          <a:xfrm rot="19418932">
            <a:off x="519878" y="3516715"/>
            <a:ext cx="762000" cy="461665"/>
          </a:xfrm>
          <a:prstGeom prst="rect">
            <a:avLst/>
          </a:prstGeom>
          <a:noFill/>
        </p:spPr>
        <p:txBody>
          <a:bodyPr wrap="square" rtlCol="0">
            <a:spAutoFit/>
          </a:bodyPr>
          <a:lstStyle/>
          <a:p>
            <a:r>
              <a:rPr lang="en-US" b="1" dirty="0">
                <a:solidFill>
                  <a:schemeClr val="accent1"/>
                </a:solidFill>
              </a:rPr>
              <a:t>B</a:t>
            </a:r>
          </a:p>
        </p:txBody>
      </p:sp>
    </p:spTree>
    <p:extLst>
      <p:ext uri="{BB962C8B-B14F-4D97-AF65-F5344CB8AC3E}">
        <p14:creationId xmlns:p14="http://schemas.microsoft.com/office/powerpoint/2010/main" val="20398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4">
                                            <p:txEl>
                                              <p:pRg st="1" end="1"/>
                                            </p:txEl>
                                          </p:spTgt>
                                        </p:tgtEl>
                                        <p:attrNameLst>
                                          <p:attrName>style.visibility</p:attrName>
                                        </p:attrNameLst>
                                      </p:cBhvr>
                                      <p:to>
                                        <p:strVal val="visible"/>
                                      </p:to>
                                    </p:set>
                                    <p:animEffect transition="in" filter="fade">
                                      <p:cBhvr>
                                        <p:cTn id="20" dur="500"/>
                                        <p:tgtEl>
                                          <p:spTgt spid="4">
                                            <p:txEl>
                                              <p:pRg st="1" end="1"/>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
                                            <p:txEl>
                                              <p:pRg st="2" end="2"/>
                                            </p:txEl>
                                          </p:spTgt>
                                        </p:tgtEl>
                                        <p:attrNameLst>
                                          <p:attrName>style.visibility</p:attrName>
                                        </p:attrNameLst>
                                      </p:cBhvr>
                                      <p:to>
                                        <p:strVal val="visible"/>
                                      </p:to>
                                    </p:set>
                                    <p:animEffect transition="in" filter="fade">
                                      <p:cBhvr>
                                        <p:cTn id="23" dur="500"/>
                                        <p:tgtEl>
                                          <p:spTgt spid="4">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4">
                                            <p:txEl>
                                              <p:pRg st="4" end="4"/>
                                            </p:txEl>
                                          </p:spTgt>
                                        </p:tgtEl>
                                        <p:attrNameLst>
                                          <p:attrName>style.visibility</p:attrName>
                                        </p:attrNameLst>
                                      </p:cBhvr>
                                      <p:to>
                                        <p:strVal val="visible"/>
                                      </p:to>
                                    </p:set>
                                    <p:animEffect transition="in" filter="fade">
                                      <p:cBhvr>
                                        <p:cTn id="28" dur="500"/>
                                        <p:tgtEl>
                                          <p:spTgt spid="4">
                                            <p:txEl>
                                              <p:pRg st="4" end="4"/>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4">
                                            <p:txEl>
                                              <p:pRg st="6" end="6"/>
                                            </p:txEl>
                                          </p:spTgt>
                                        </p:tgtEl>
                                        <p:attrNameLst>
                                          <p:attrName>style.visibility</p:attrName>
                                        </p:attrNameLst>
                                      </p:cBhvr>
                                      <p:to>
                                        <p:strVal val="visible"/>
                                      </p:to>
                                    </p:set>
                                    <p:animEffect transition="in" filter="fade">
                                      <p:cBhvr>
                                        <p:cTn id="33" dur="500"/>
                                        <p:tgtEl>
                                          <p:spTgt spid="4">
                                            <p:txEl>
                                              <p:pRg st="6" end="6"/>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4">
                                            <p:txEl>
                                              <p:pRg st="7" end="7"/>
                                            </p:txEl>
                                          </p:spTgt>
                                        </p:tgtEl>
                                        <p:attrNameLst>
                                          <p:attrName>style.visibility</p:attrName>
                                        </p:attrNameLst>
                                      </p:cBhvr>
                                      <p:to>
                                        <p:strVal val="visible"/>
                                      </p:to>
                                    </p:set>
                                    <p:animEffect transition="in" filter="fade">
                                      <p:cBhvr>
                                        <p:cTn id="38" dur="5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5" grpId="0"/>
      <p:bldP spid="7"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Which measure is “best”?</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600200"/>
            <a:ext cx="8839200" cy="4721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60363" indent="-342900">
              <a:buClr>
                <a:schemeClr val="bg1"/>
              </a:buClr>
              <a:tabLst>
                <a:tab pos="1655763" algn="l"/>
                <a:tab pos="2227263" algn="l"/>
                <a:tab pos="4746625" algn="l"/>
              </a:tabLst>
            </a:pPr>
            <a:r>
              <a:rPr lang="en-US" sz="2200" dirty="0"/>
              <a:t>Imagine that a math teacher is tracking their students’ grades. Here are the students’ grades on the first test.</a:t>
            </a:r>
          </a:p>
          <a:p>
            <a:r>
              <a:rPr lang="en-US" sz="2400" dirty="0"/>
              <a:t> </a:t>
            </a:r>
          </a:p>
          <a:p>
            <a:r>
              <a:rPr lang="en-US" sz="2200" dirty="0">
                <a:latin typeface="Courier New" charset="0"/>
                <a:ea typeface="Courier New" charset="0"/>
                <a:cs typeface="Courier New" charset="0"/>
              </a:rPr>
              <a:t>grade-list = [list: 68, 64, 62, 100, 100, 68, 67] </a:t>
            </a:r>
          </a:p>
          <a:p>
            <a:pPr fontAlgn="ctr"/>
            <a:endParaRPr lang="en-US" sz="2400" dirty="0"/>
          </a:p>
          <a:p>
            <a:pPr marL="344488" indent="-327025" fontAlgn="ctr">
              <a:buClr>
                <a:schemeClr val="bg1"/>
              </a:buClr>
              <a:tabLst>
                <a:tab pos="1655763" algn="l"/>
                <a:tab pos="2227263" algn="l"/>
                <a:tab pos="4746625" algn="l"/>
              </a:tabLst>
            </a:pPr>
            <a:r>
              <a:rPr lang="en-US" sz="2200" dirty="0"/>
              <a:t>Which measure gives the best indication of how the class did?</a:t>
            </a:r>
          </a:p>
          <a:p>
            <a:pPr lvl="1" fontAlgn="ctr"/>
            <a:r>
              <a:rPr lang="en-US" sz="2000" dirty="0"/>
              <a:t>mean: 75.57</a:t>
            </a:r>
          </a:p>
          <a:p>
            <a:pPr lvl="1" fontAlgn="ctr"/>
            <a:r>
              <a:rPr lang="en-US" sz="2000" dirty="0"/>
              <a:t>median: 68</a:t>
            </a:r>
          </a:p>
          <a:p>
            <a:pPr lvl="1" fontAlgn="ctr"/>
            <a:r>
              <a:rPr lang="en-US" sz="2000" dirty="0"/>
              <a:t>mode: 69</a:t>
            </a:r>
          </a:p>
          <a:p>
            <a:pPr lvl="1" fontAlgn="ctr"/>
            <a:endParaRPr lang="en-US" sz="2000" dirty="0"/>
          </a:p>
          <a:p>
            <a:pPr marL="344488" indent="-344488" fontAlgn="ctr">
              <a:buClr>
                <a:schemeClr val="bg1"/>
              </a:buClr>
            </a:pPr>
            <a:r>
              <a:rPr lang="en-US" sz="2200" dirty="0"/>
              <a:t>Outliers</a:t>
            </a:r>
          </a:p>
          <a:p>
            <a:pPr lvl="1" fontAlgn="ctr"/>
            <a:endParaRPr lang="en-US" sz="2000" dirty="0"/>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98460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animEffect transition="in" filter="fade">
                                      <p:cBhvr>
                                        <p:cTn id="17" dur="500"/>
                                        <p:tgtEl>
                                          <p:spTgt spid="4">
                                            <p:txEl>
                                              <p:pRg st="4" end="4"/>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4">
                                            <p:txEl>
                                              <p:pRg st="5" end="5"/>
                                            </p:txEl>
                                          </p:spTgt>
                                        </p:tgtEl>
                                        <p:attrNameLst>
                                          <p:attrName>style.visibility</p:attrName>
                                        </p:attrNameLst>
                                      </p:cBhvr>
                                      <p:to>
                                        <p:strVal val="visible"/>
                                      </p:to>
                                    </p:set>
                                    <p:animEffect transition="in" filter="fade">
                                      <p:cBhvr>
                                        <p:cTn id="20" dur="500"/>
                                        <p:tgtEl>
                                          <p:spTgt spid="4">
                                            <p:txEl>
                                              <p:pRg st="5" end="5"/>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animEffect transition="in" filter="fade">
                                      <p:cBhvr>
                                        <p:cTn id="23" dur="500"/>
                                        <p:tgtEl>
                                          <p:spTgt spid="4">
                                            <p:txEl>
                                              <p:pRg st="6" end="6"/>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4">
                                            <p:txEl>
                                              <p:pRg st="7" end="7"/>
                                            </p:txEl>
                                          </p:spTgt>
                                        </p:tgtEl>
                                        <p:attrNameLst>
                                          <p:attrName>style.visibility</p:attrName>
                                        </p:attrNameLst>
                                      </p:cBhvr>
                                      <p:to>
                                        <p:strVal val="visible"/>
                                      </p:to>
                                    </p:set>
                                    <p:animEffect transition="in" filter="fade">
                                      <p:cBhvr>
                                        <p:cTn id="26" dur="500"/>
                                        <p:tgtEl>
                                          <p:spTgt spid="4">
                                            <p:txEl>
                                              <p:pRg st="7" end="7"/>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animEffect transition="in" filter="fade">
                                      <p:cBhvr>
                                        <p:cTn id="31" dur="500"/>
                                        <p:tgtEl>
                                          <p:spTgt spid="4">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Which measure is “best”?</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283464" y="2160337"/>
            <a:ext cx="8839200" cy="29669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234950" indent="-217488" fontAlgn="ctr">
              <a:buClr>
                <a:schemeClr val="bg1"/>
              </a:buClr>
            </a:pPr>
            <a:r>
              <a:rPr lang="en-US" sz="2200" dirty="0"/>
              <a:t>Suppose we want to look at how much sodium is in our menu. Would taking the mean or median be more accurate? Why or why not?</a:t>
            </a:r>
          </a:p>
          <a:p>
            <a:pPr marL="234950" indent="-217488" fontAlgn="ctr">
              <a:buClr>
                <a:schemeClr val="bg1"/>
              </a:buClr>
            </a:pPr>
            <a:endParaRPr lang="en-US" sz="2200" dirty="0"/>
          </a:p>
          <a:p>
            <a:pPr marL="234950" indent="-217488" fontAlgn="ctr">
              <a:buClr>
                <a:schemeClr val="bg1"/>
              </a:buClr>
            </a:pPr>
            <a:r>
              <a:rPr lang="en-US" sz="2200" dirty="0"/>
              <a:t>Suppose we want to know how long the average person on Earth lives. Would taking the mean of </a:t>
            </a:r>
            <a:r>
              <a:rPr lang="en-US" sz="2200" dirty="0">
                <a:latin typeface="Courier New" charset="0"/>
                <a:ea typeface="Courier New" charset="0"/>
                <a:cs typeface="Courier New" charset="0"/>
              </a:rPr>
              <a:t>median-life-expectancy</a:t>
            </a:r>
            <a:r>
              <a:rPr lang="en-US" sz="2200" dirty="0"/>
              <a:t> give us the answer? Why or why not?</a:t>
            </a:r>
          </a:p>
          <a:p>
            <a:pPr marL="234950" indent="-217488">
              <a:buClr>
                <a:schemeClr val="bg1"/>
              </a:buClr>
            </a:pPr>
            <a:endParaRPr lang="en-US" sz="2000" dirty="0"/>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103722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Back to our question</a:t>
            </a:r>
            <a:r>
              <a:rPr lang="mr-IN" dirty="0"/>
              <a:t>…</a:t>
            </a:r>
            <a:endParaRPr lang="en-US" dirty="0"/>
          </a:p>
        </p:txBody>
      </p:sp>
      <p:sp>
        <p:nvSpPr>
          <p:cNvPr id="4" name="Rectangle 3"/>
          <p:cNvSpPr>
            <a:spLocks noChangeArrowheads="1"/>
          </p:cNvSpPr>
          <p:nvPr/>
        </p:nvSpPr>
        <p:spPr bwMode="auto">
          <a:xfrm>
            <a:off x="304800" y="1819275"/>
            <a:ext cx="8610600" cy="3893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a:lnSpc>
                <a:spcPct val="150000"/>
              </a:lnSpc>
            </a:pPr>
            <a:r>
              <a:rPr lang="en-US" sz="2400" i="1" dirty="0"/>
              <a:t>“According to the US Census Bureau, the average American household earned more than $45,000 in 2003 - more than 3x the poverty line that year. Does that mean only a small percentage of Americans were in poverty that year?”</a:t>
            </a:r>
            <a:endParaRPr lang="en-US" sz="2400" dirty="0"/>
          </a:p>
          <a:p>
            <a:pPr algn="r" eaLnBrk="1" hangingPunct="1">
              <a:lnSpc>
                <a:spcPct val="200000"/>
              </a:lnSpc>
              <a:spcAft>
                <a:spcPts val="1800"/>
              </a:spcAft>
              <a:buClr>
                <a:srgbClr val="4C4C4C"/>
              </a:buClr>
              <a:buSzTx/>
              <a:buNone/>
            </a:pPr>
            <a:endParaRPr lang="en-US" sz="2000" dirty="0">
              <a:latin typeface="Arial" charset="0"/>
              <a:ea typeface="Arial" charset="0"/>
              <a:cs typeface="Arial" charset="0"/>
            </a:endParaRPr>
          </a:p>
          <a:p>
            <a:pPr algn="r" eaLnBrk="1" hangingPunct="1">
              <a:lnSpc>
                <a:spcPct val="200000"/>
              </a:lnSpc>
              <a:spcAft>
                <a:spcPts val="1800"/>
              </a:spcAft>
              <a:buClr>
                <a:srgbClr val="4C4C4C"/>
              </a:buClr>
              <a:buSzTx/>
              <a:buNone/>
            </a:pPr>
            <a:r>
              <a:rPr lang="en-US" sz="2000" dirty="0">
                <a:latin typeface="Arial" charset="0"/>
                <a:ea typeface="Arial" charset="0"/>
                <a:cs typeface="Arial" charset="0"/>
              </a:rPr>
              <a:t>- Write your findings on Page 7</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21109134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Design Principles</a:t>
            </a:r>
          </a:p>
        </p:txBody>
      </p:sp>
      <p:sp>
        <p:nvSpPr>
          <p:cNvPr id="4" name="Content Placeholder 3"/>
          <p:cNvSpPr>
            <a:spLocks noGrp="1"/>
          </p:cNvSpPr>
          <p:nvPr>
            <p:ph idx="1"/>
          </p:nvPr>
        </p:nvSpPr>
        <p:spPr/>
        <p:txBody>
          <a:bodyPr/>
          <a:lstStyle/>
          <a:p>
            <a:pPr marL="0" indent="0">
              <a:buNone/>
            </a:pPr>
            <a:r>
              <a:rPr lang="en-US" b="1" dirty="0"/>
              <a:t>Principle 1:</a:t>
            </a:r>
            <a:r>
              <a:rPr lang="en-US" dirty="0"/>
              <a:t> It should be </a:t>
            </a:r>
            <a:r>
              <a:rPr lang="en-US" i="1" dirty="0"/>
              <a:t>authentic</a:t>
            </a:r>
            <a:endParaRPr lang="en-US" dirty="0"/>
          </a:p>
          <a:p>
            <a:pPr marL="0" indent="0">
              <a:buNone/>
            </a:pPr>
            <a:endParaRPr lang="en-US" b="1" dirty="0"/>
          </a:p>
          <a:p>
            <a:pPr marL="0" indent="0">
              <a:buNone/>
            </a:pPr>
            <a:endParaRPr lang="en-US" b="1" dirty="0"/>
          </a:p>
          <a:p>
            <a:pPr marL="0" indent="0">
              <a:buNone/>
            </a:pPr>
            <a:r>
              <a:rPr lang="en-US" b="1" dirty="0"/>
              <a:t>Principle 2: </a:t>
            </a:r>
            <a:r>
              <a:rPr lang="en-US" dirty="0"/>
              <a:t>It should be </a:t>
            </a:r>
            <a:r>
              <a:rPr lang="en-US" i="1" dirty="0"/>
              <a:t>accessible</a:t>
            </a:r>
          </a:p>
          <a:p>
            <a:pPr marL="914400" lvl="1" indent="-514350"/>
            <a:r>
              <a:rPr lang="en-US" i="1" dirty="0"/>
              <a:t>R?</a:t>
            </a:r>
          </a:p>
          <a:p>
            <a:pPr marL="914400" lvl="1" indent="-514350"/>
            <a:r>
              <a:rPr lang="en-US" i="1" dirty="0"/>
              <a:t>Looping through 2D Arrays?</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pic>
        <p:nvPicPr>
          <p:cNvPr id="5" name="Picture 4"/>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9144000" cy="6406831"/>
          </a:xfrm>
          <a:prstGeom prst="rect">
            <a:avLst/>
          </a:prstGeom>
        </p:spPr>
      </p:pic>
    </p:spTree>
    <p:extLst>
      <p:ext uri="{BB962C8B-B14F-4D97-AF65-F5344CB8AC3E}">
        <p14:creationId xmlns:p14="http://schemas.microsoft.com/office/powerpoint/2010/main" val="157069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3" end="3"/>
                                            </p:txEl>
                                          </p:spTgt>
                                        </p:tgtEl>
                                        <p:attrNameLst>
                                          <p:attrName>style.visibility</p:attrName>
                                        </p:attrNameLst>
                                      </p:cBhvr>
                                      <p:to>
                                        <p:strVal val="visible"/>
                                      </p:to>
                                    </p:set>
                                    <p:animEffect transition="in" filter="fade">
                                      <p:cBhvr>
                                        <p:cTn id="12" dur="500"/>
                                        <p:tgtEl>
                                          <p:spTgt spid="4">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animEffect transition="in" filter="fade">
                                      <p:cBhvr>
                                        <p:cTn id="17" dur="500"/>
                                        <p:tgtEl>
                                          <p:spTgt spid="4">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nodeType="clickEffect">
                                  <p:stCondLst>
                                    <p:cond delay="0"/>
                                  </p:stCondLst>
                                  <p:childTnLst>
                                    <p:animEffect transition="out" filter="fade">
                                      <p:cBhvr>
                                        <p:cTn id="26" dur="500"/>
                                        <p:tgtEl>
                                          <p:spTgt spid="5"/>
                                        </p:tgtEl>
                                      </p:cBhvr>
                                    </p:animEffect>
                                    <p:set>
                                      <p:cBhvr>
                                        <p:cTn id="27" dur="1" fill="hold">
                                          <p:stCondLst>
                                            <p:cond delay="499"/>
                                          </p:stCondLst>
                                        </p:cTn>
                                        <p:tgtEl>
                                          <p:spTgt spid="5"/>
                                        </p:tgtEl>
                                        <p:attrNameLst>
                                          <p:attrName>style.visibility</p:attrName>
                                        </p:attrNameLst>
                                      </p:cBhvr>
                                      <p:to>
                                        <p:strVal val="hidden"/>
                                      </p:to>
                                    </p:set>
                                  </p:childTnLst>
                                </p:cTn>
                              </p:par>
                              <p:par>
                                <p:cTn id="28" presetID="10" presetClass="entr" presetSubtype="0" fill="hold" grpId="0" nodeType="withEffect">
                                  <p:stCondLst>
                                    <p:cond delay="0"/>
                                  </p:stCondLst>
                                  <p:childTnLst>
                                    <p:set>
                                      <p:cBhvr>
                                        <p:cTn id="29" dur="1" fill="hold">
                                          <p:stCondLst>
                                            <p:cond delay="0"/>
                                          </p:stCondLst>
                                        </p:cTn>
                                        <p:tgtEl>
                                          <p:spTgt spid="4">
                                            <p:txEl>
                                              <p:pRg st="5" end="5"/>
                                            </p:txEl>
                                          </p:spTgt>
                                        </p:tgtEl>
                                        <p:attrNameLst>
                                          <p:attrName>style.visibility</p:attrName>
                                        </p:attrNameLst>
                                      </p:cBhvr>
                                      <p:to>
                                        <p:strVal val="visible"/>
                                      </p:to>
                                    </p:set>
                                    <p:animEffect transition="in" filter="fade">
                                      <p:cBhvr>
                                        <p:cTn id="30"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Project: Centers of Your Dataset</a:t>
            </a:r>
          </a:p>
        </p:txBody>
      </p:sp>
      <p:sp>
        <p:nvSpPr>
          <p:cNvPr id="4" name="Rectangle 3"/>
          <p:cNvSpPr>
            <a:spLocks noChangeArrowheads="1"/>
          </p:cNvSpPr>
          <p:nvPr/>
        </p:nvSpPr>
        <p:spPr bwMode="auto">
          <a:xfrm>
            <a:off x="304800" y="1819275"/>
            <a:ext cx="8610600" cy="1169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234950" indent="-217488" fontAlgn="ctr">
              <a:buClr>
                <a:schemeClr val="bg1"/>
              </a:buClr>
            </a:pPr>
            <a:r>
              <a:rPr lang="en-US" sz="2000" dirty="0"/>
              <a:t>Open your Final Project files (code and report)</a:t>
            </a:r>
          </a:p>
          <a:p>
            <a:pPr marL="234950" indent="-217488" fontAlgn="ctr">
              <a:buClr>
                <a:schemeClr val="bg1"/>
              </a:buClr>
            </a:pPr>
            <a:endParaRPr lang="en-US" sz="2000" dirty="0"/>
          </a:p>
          <a:p>
            <a:pPr marL="234950" indent="-217488" fontAlgn="ctr">
              <a:buClr>
                <a:schemeClr val="bg1"/>
              </a:buClr>
            </a:pPr>
            <a:r>
              <a:rPr lang="en-US" sz="2000" dirty="0"/>
              <a:t>Answer Question 4</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145749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animEffect transition="in" filter="fade">
                                      <p:cBhvr>
                                        <p:cTn id="7"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Unit 5</a:t>
            </a:r>
          </a:p>
        </p:txBody>
      </p:sp>
    </p:spTree>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Do Now</a:t>
            </a:r>
          </a:p>
        </p:txBody>
      </p:sp>
      <p:sp>
        <p:nvSpPr>
          <p:cNvPr id="4" name="Rectangle 3"/>
          <p:cNvSpPr>
            <a:spLocks noChangeArrowheads="1"/>
          </p:cNvSpPr>
          <p:nvPr/>
        </p:nvSpPr>
        <p:spPr bwMode="auto">
          <a:xfrm>
            <a:off x="304800" y="1447800"/>
            <a:ext cx="8610600" cy="4524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eaLnBrk="1" hangingPunct="1">
              <a:lnSpc>
                <a:spcPct val="150000"/>
              </a:lnSpc>
              <a:spcAft>
                <a:spcPts val="1800"/>
              </a:spcAft>
              <a:buClr>
                <a:srgbClr val="4C4C4C"/>
              </a:buClr>
              <a:buSzTx/>
              <a:buNone/>
              <a:tabLst/>
            </a:pPr>
            <a:r>
              <a:rPr lang="en-US" altLang="en-US" sz="2000" i="1" dirty="0">
                <a:latin typeface="Arial" charset="0"/>
                <a:ea typeface="Arial" charset="0"/>
                <a:cs typeface="Arial" charset="0"/>
              </a:rPr>
              <a:t>“</a:t>
            </a:r>
            <a:r>
              <a:rPr lang="en-US" sz="2000" i="1" dirty="0"/>
              <a:t>A stranger invites you to play a game. You start by guessing a number between 2 and 12. The stranger rolls two dice, and add the numbers together. If that sum is the number you guessed, you win the jackpot, but if  		your number is wrong, then you lose your money. What 					are your odds of winning this game? Are 				they good enough that it’s worth playing?</a:t>
            </a:r>
          </a:p>
          <a:p>
            <a:pPr eaLnBrk="1" hangingPunct="1">
              <a:lnSpc>
                <a:spcPct val="150000"/>
              </a:lnSpc>
              <a:spcAft>
                <a:spcPts val="1800"/>
              </a:spcAft>
              <a:buClr>
                <a:srgbClr val="4C4C4C"/>
              </a:buClr>
              <a:buSzTx/>
              <a:buNone/>
              <a:tabLst/>
            </a:pPr>
            <a:endParaRPr lang="en-US" sz="2000" dirty="0">
              <a:latin typeface="Arial" charset="0"/>
              <a:ea typeface="Arial" charset="0"/>
              <a:cs typeface="Arial" charset="0"/>
            </a:endParaRPr>
          </a:p>
          <a:p>
            <a:pPr marL="342900" indent="-342900" algn="r" eaLnBrk="1" hangingPunct="1">
              <a:lnSpc>
                <a:spcPct val="200000"/>
              </a:lnSpc>
              <a:spcAft>
                <a:spcPts val="1800"/>
              </a:spcAft>
              <a:buClr>
                <a:srgbClr val="4C4C4C"/>
              </a:buClr>
              <a:buSzTx/>
              <a:buFontTx/>
              <a:buChar char="-"/>
            </a:pPr>
            <a:r>
              <a:rPr lang="en-US" sz="2000" dirty="0">
                <a:latin typeface="Arial" charset="0"/>
                <a:ea typeface="Arial" charset="0"/>
                <a:cs typeface="Arial" charset="0"/>
              </a:rPr>
              <a:t>Write your hypothesis on Page 17</a:t>
            </a:r>
          </a:p>
        </p:txBody>
      </p:sp>
      <p:pic>
        <p:nvPicPr>
          <p:cNvPr id="3" name="Picture 2"/>
          <p:cNvPicPr>
            <a:picLocks noChangeAspect="1"/>
          </p:cNvPicPr>
          <p:nvPr/>
        </p:nvPicPr>
        <p:blipFill>
          <a:blip r:embed="rId2"/>
          <a:stretch>
            <a:fillRect/>
          </a:stretch>
        </p:blipFill>
        <p:spPr>
          <a:xfrm>
            <a:off x="609600" y="3429000"/>
            <a:ext cx="3352800" cy="2156968"/>
          </a:xfrm>
          <a:prstGeom prst="rect">
            <a:avLst/>
          </a:prstGeom>
        </p:spPr>
      </p:pic>
      <p:sp>
        <p:nvSpPr>
          <p:cNvPr id="5" name="Footer Placeholder 4"/>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4992270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Plotting Probability</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600200"/>
            <a:ext cx="8839200" cy="4244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sz="2200" dirty="0">
                <a:latin typeface="Arial" charset="0"/>
                <a:ea typeface="Arial" charset="0"/>
                <a:cs typeface="Arial" charset="0"/>
              </a:rPr>
              <a:t>What are all the possible numbers we could guess? Are they all “equally likely”, or is there a Lucky Number?</a:t>
            </a:r>
          </a:p>
          <a:p>
            <a:pPr marL="342900" indent="-342900" eaLnBrk="1" hangingPunct="1">
              <a:spcAft>
                <a:spcPts val="1800"/>
              </a:spcAft>
              <a:buClr>
                <a:srgbClr val="4C4C4C"/>
              </a:buClr>
              <a:buSzTx/>
            </a:pPr>
            <a:r>
              <a:rPr lang="en-US" sz="2200" dirty="0">
                <a:latin typeface="Arial" charset="0"/>
                <a:ea typeface="Arial" charset="0"/>
                <a:cs typeface="Arial" charset="0"/>
              </a:rPr>
              <a:t>Open the </a:t>
            </a:r>
            <a:r>
              <a:rPr lang="en-US" sz="2200" dirty="0">
                <a:latin typeface="Arial" charset="0"/>
                <a:ea typeface="Arial" charset="0"/>
                <a:cs typeface="Arial" charset="0"/>
                <a:hlinkClick r:id="rId2"/>
              </a:rPr>
              <a:t>Unit 5 Starter File</a:t>
            </a:r>
            <a:r>
              <a:rPr lang="en-US" sz="2200" dirty="0">
                <a:latin typeface="Arial" charset="0"/>
                <a:ea typeface="Arial" charset="0"/>
                <a:cs typeface="Arial" charset="0"/>
              </a:rPr>
              <a:t>, Save a Copy, and click Run.</a:t>
            </a:r>
          </a:p>
          <a:p>
            <a:pPr marL="342900" indent="-342900" eaLnBrk="1" hangingPunct="1">
              <a:spcAft>
                <a:spcPts val="0"/>
              </a:spcAft>
              <a:buClr>
                <a:srgbClr val="4C4C4C"/>
              </a:buClr>
              <a:buSzTx/>
            </a:pPr>
            <a:r>
              <a:rPr lang="en-US" sz="2200" dirty="0">
                <a:latin typeface="Arial" charset="0"/>
                <a:ea typeface="Arial" charset="0"/>
                <a:cs typeface="Arial" charset="0"/>
              </a:rPr>
              <a:t>What do the following expressions evaluate to?</a:t>
            </a:r>
          </a:p>
          <a:p>
            <a:pPr marL="1085850" lvl="1" indent="-342900" eaLnBrk="1" hangingPunct="1">
              <a:spcBef>
                <a:spcPts val="0"/>
              </a:spcBef>
              <a:spcAft>
                <a:spcPts val="0"/>
              </a:spcAft>
              <a:buClr>
                <a:srgbClr val="4C4C4C"/>
              </a:buClr>
              <a:buSzTx/>
            </a:pPr>
            <a:r>
              <a:rPr lang="en-US" sz="1800" dirty="0">
                <a:latin typeface="Courier New" charset="0"/>
                <a:ea typeface="Courier New" charset="0"/>
                <a:cs typeface="Courier New" charset="0"/>
              </a:rPr>
              <a:t>roll-dice(1)</a:t>
            </a:r>
          </a:p>
          <a:p>
            <a:pPr marL="1085850" lvl="1" indent="-342900" eaLnBrk="1" hangingPunct="1">
              <a:spcBef>
                <a:spcPts val="0"/>
              </a:spcBef>
              <a:spcAft>
                <a:spcPts val="0"/>
              </a:spcAft>
              <a:buClr>
                <a:srgbClr val="4C4C4C"/>
              </a:buClr>
              <a:buSzTx/>
            </a:pPr>
            <a:r>
              <a:rPr lang="en-US" sz="1800" dirty="0">
                <a:latin typeface="Courier New" charset="0"/>
                <a:ea typeface="Courier New" charset="0"/>
                <a:cs typeface="Courier New" charset="0"/>
              </a:rPr>
              <a:t>roll-dice(2)</a:t>
            </a:r>
          </a:p>
          <a:p>
            <a:pPr marL="1085850" lvl="1" indent="-342900" eaLnBrk="1" hangingPunct="1">
              <a:spcBef>
                <a:spcPts val="0"/>
              </a:spcBef>
              <a:spcAft>
                <a:spcPts val="0"/>
              </a:spcAft>
              <a:buClr>
                <a:srgbClr val="4C4C4C"/>
              </a:buClr>
              <a:buSzTx/>
            </a:pPr>
            <a:r>
              <a:rPr lang="en-US" sz="1800" dirty="0">
                <a:latin typeface="Courier New" charset="0"/>
                <a:ea typeface="Courier New" charset="0"/>
                <a:cs typeface="Courier New" charset="0"/>
              </a:rPr>
              <a:t>roll-dice(100)</a:t>
            </a:r>
            <a:endParaRPr lang="en-US" sz="2200" dirty="0">
              <a:latin typeface="Courier New" charset="0"/>
              <a:ea typeface="Courier New" charset="0"/>
              <a:cs typeface="Courier New" charset="0"/>
            </a:endParaRPr>
          </a:p>
          <a:p>
            <a:pPr marL="342900" indent="-342900" eaLnBrk="1" hangingPunct="1">
              <a:spcBef>
                <a:spcPts val="1000"/>
              </a:spcBef>
              <a:spcAft>
                <a:spcPts val="0"/>
              </a:spcAft>
              <a:buClr>
                <a:srgbClr val="4C4C4C"/>
              </a:buClr>
              <a:buSzTx/>
            </a:pPr>
            <a:r>
              <a:rPr lang="en-US" sz="2200" dirty="0">
                <a:latin typeface="Arial" charset="0"/>
                <a:ea typeface="Arial" charset="0"/>
                <a:cs typeface="Arial" charset="0"/>
              </a:rPr>
              <a:t>What is the contract for </a:t>
            </a:r>
            <a:r>
              <a:rPr lang="en-US" sz="2200" dirty="0">
                <a:latin typeface="Courier New" charset="0"/>
                <a:ea typeface="Courier New" charset="0"/>
                <a:cs typeface="Courier New" charset="0"/>
              </a:rPr>
              <a:t>roll-dice</a:t>
            </a:r>
            <a:r>
              <a:rPr lang="en-US" sz="2200" dirty="0">
                <a:latin typeface="Arial" charset="0"/>
                <a:ea typeface="Arial" charset="0"/>
                <a:cs typeface="Arial" charset="0"/>
              </a:rPr>
              <a:t>?</a:t>
            </a:r>
          </a:p>
          <a:p>
            <a:pPr eaLnBrk="1" hangingPunct="1">
              <a:spcBef>
                <a:spcPts val="1000"/>
              </a:spcBef>
              <a:spcAft>
                <a:spcPts val="0"/>
              </a:spcAft>
              <a:buClr>
                <a:srgbClr val="4C4C4C"/>
              </a:buClr>
              <a:buSzTx/>
              <a:buNone/>
            </a:pPr>
            <a:r>
              <a:rPr lang="en-US" sz="2000" dirty="0">
                <a:solidFill>
                  <a:schemeClr val="accent1"/>
                </a:solidFill>
                <a:latin typeface="Courier New" charset="0"/>
                <a:ea typeface="Courier New" charset="0"/>
                <a:cs typeface="Courier New" charset="0"/>
              </a:rPr>
              <a:t># roll-dice :: </a:t>
            </a:r>
            <a:r>
              <a:rPr lang="en-US" sz="2000" dirty="0">
                <a:solidFill>
                  <a:schemeClr val="accent1"/>
                </a:solidFill>
                <a:latin typeface="Courier New" charset="0"/>
                <a:ea typeface="Courier New" charset="0"/>
                <a:cs typeface="Courier New" charset="0"/>
                <a:sym typeface="Wingdings"/>
              </a:rPr>
              <a:t>Number  </a:t>
            </a:r>
            <a:r>
              <a:rPr lang="en-US" sz="2000" dirty="0">
                <a:solidFill>
                  <a:schemeClr val="accent1"/>
                </a:solidFill>
                <a:latin typeface="Courier New" charset="0"/>
                <a:ea typeface="Courier New" charset="0"/>
                <a:cs typeface="Courier New" charset="0"/>
              </a:rPr>
              <a:t>List&lt;Number&gt;</a:t>
            </a:r>
            <a:endParaRPr lang="en-US" sz="1800" dirty="0">
              <a:latin typeface="Arial" charset="0"/>
              <a:ea typeface="Arial" charset="0"/>
              <a:cs typeface="Arial" charset="0"/>
            </a:endParaRPr>
          </a:p>
          <a:p>
            <a:pPr marL="342900" lvl="1" indent="-342900" eaLnBrk="1" hangingPunct="1">
              <a:spcBef>
                <a:spcPts val="1000"/>
              </a:spcBef>
              <a:spcAft>
                <a:spcPts val="1800"/>
              </a:spcAft>
              <a:buClr>
                <a:srgbClr val="4C4C4C"/>
              </a:buClr>
              <a:buSzTx/>
            </a:pPr>
            <a:r>
              <a:rPr lang="en-US" sz="2200" dirty="0">
                <a:latin typeface="Arial" charset="0"/>
                <a:ea typeface="Arial" charset="0"/>
                <a:cs typeface="Arial" charset="0"/>
              </a:rPr>
              <a:t>Will </a:t>
            </a:r>
            <a:r>
              <a:rPr lang="en-US" sz="1800" dirty="0">
                <a:latin typeface="Courier New" charset="0"/>
                <a:ea typeface="Courier New" charset="0"/>
                <a:cs typeface="Courier New" charset="0"/>
              </a:rPr>
              <a:t>roll-dice(10) </a:t>
            </a:r>
            <a:r>
              <a:rPr lang="en-US" sz="2200" dirty="0">
                <a:latin typeface="Arial" charset="0"/>
                <a:ea typeface="Arial" charset="0"/>
                <a:cs typeface="Arial" charset="0"/>
              </a:rPr>
              <a:t>always return the same thing?</a:t>
            </a:r>
          </a:p>
        </p:txBody>
      </p:sp>
      <p:pic>
        <p:nvPicPr>
          <p:cNvPr id="5" name="Picture 4"/>
          <p:cNvPicPr>
            <a:picLocks noChangeAspect="1"/>
          </p:cNvPicPr>
          <p:nvPr/>
        </p:nvPicPr>
        <p:blipFill>
          <a:blip r:embed="rId3"/>
          <a:stretch>
            <a:fillRect/>
          </a:stretch>
        </p:blipFill>
        <p:spPr>
          <a:xfrm>
            <a:off x="6018331" y="3581400"/>
            <a:ext cx="2897069" cy="1863781"/>
          </a:xfrm>
          <a:prstGeom prst="rect">
            <a:avLst/>
          </a:prstGeom>
        </p:spPr>
      </p:pic>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911834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4">
                                            <p:txEl>
                                              <p:pRg st="3" end="3"/>
                                            </p:txEl>
                                          </p:spTgt>
                                        </p:tgtEl>
                                        <p:attrNameLst>
                                          <p:attrName>style.visibility</p:attrName>
                                        </p:attrNameLst>
                                      </p:cBhvr>
                                      <p:to>
                                        <p:strVal val="visible"/>
                                      </p:to>
                                    </p:set>
                                    <p:animEffect transition="in" filter="fade">
                                      <p:cBhvr>
                                        <p:cTn id="20" dur="500"/>
                                        <p:tgtEl>
                                          <p:spTgt spid="4">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animEffect transition="in" filter="fade">
                                      <p:cBhvr>
                                        <p:cTn id="23" dur="500"/>
                                        <p:tgtEl>
                                          <p:spTgt spid="4">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4">
                                            <p:txEl>
                                              <p:pRg st="5" end="5"/>
                                            </p:txEl>
                                          </p:spTgt>
                                        </p:tgtEl>
                                        <p:attrNameLst>
                                          <p:attrName>style.visibility</p:attrName>
                                        </p:attrNameLst>
                                      </p:cBhvr>
                                      <p:to>
                                        <p:strVal val="visible"/>
                                      </p:to>
                                    </p:set>
                                    <p:animEffect transition="in" filter="fade">
                                      <p:cBhvr>
                                        <p:cTn id="26" dur="500"/>
                                        <p:tgtEl>
                                          <p:spTgt spid="4">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animEffect transition="in" filter="fade">
                                      <p:cBhvr>
                                        <p:cTn id="31" dur="500"/>
                                        <p:tgtEl>
                                          <p:spTgt spid="4">
                                            <p:txEl>
                                              <p:pRg st="6" end="6"/>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4">
                                            <p:txEl>
                                              <p:pRg st="7" end="7"/>
                                            </p:txEl>
                                          </p:spTgt>
                                        </p:tgtEl>
                                        <p:attrNameLst>
                                          <p:attrName>style.visibility</p:attrName>
                                        </p:attrNameLst>
                                      </p:cBhvr>
                                      <p:to>
                                        <p:strVal val="visible"/>
                                      </p:to>
                                    </p:set>
                                    <p:animEffect transition="in" filter="fade">
                                      <p:cBhvr>
                                        <p:cTn id="36" dur="500"/>
                                        <p:tgtEl>
                                          <p:spTgt spid="4">
                                            <p:txEl>
                                              <p:pRg st="7" end="7"/>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4">
                                            <p:txEl>
                                              <p:pRg st="8" end="8"/>
                                            </p:txEl>
                                          </p:spTgt>
                                        </p:tgtEl>
                                        <p:attrNameLst>
                                          <p:attrName>style.visibility</p:attrName>
                                        </p:attrNameLst>
                                      </p:cBhvr>
                                      <p:to>
                                        <p:strVal val="visible"/>
                                      </p:to>
                                    </p:set>
                                    <p:animEffect transition="in" filter="fade">
                                      <p:cBhvr>
                                        <p:cTn id="41" dur="500"/>
                                        <p:tgtEl>
                                          <p:spTgt spid="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Plotting Probability</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600200"/>
            <a:ext cx="8839200" cy="46197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lvl="1" indent="-342900" eaLnBrk="1" hangingPunct="1">
              <a:spcAft>
                <a:spcPts val="1800"/>
              </a:spcAft>
              <a:buClr>
                <a:srgbClr val="4C4C4C"/>
              </a:buClr>
              <a:buSzTx/>
            </a:pPr>
            <a:r>
              <a:rPr lang="en-US" sz="2200" dirty="0">
                <a:latin typeface="Arial" charset="0"/>
                <a:ea typeface="Arial" charset="0"/>
                <a:cs typeface="Arial" charset="0"/>
              </a:rPr>
              <a:t>Use </a:t>
            </a:r>
            <a:r>
              <a:rPr lang="en-US" sz="1800" dirty="0">
                <a:latin typeface="Courier New" charset="0"/>
                <a:ea typeface="Courier New" charset="0"/>
                <a:cs typeface="Courier New" charset="0"/>
              </a:rPr>
              <a:t>roll-dice(10000)</a:t>
            </a:r>
            <a:r>
              <a:rPr lang="en-US" sz="2200" dirty="0">
                <a:latin typeface="Arial" charset="0"/>
                <a:ea typeface="Arial" charset="0"/>
                <a:cs typeface="Arial" charset="0"/>
              </a:rPr>
              <a:t> to define a list of 10,000 sample rolls. </a:t>
            </a:r>
          </a:p>
          <a:p>
            <a:pPr marL="342900" indent="-342900" eaLnBrk="1" hangingPunct="1">
              <a:spcAft>
                <a:spcPts val="1800"/>
              </a:spcAft>
              <a:buClr>
                <a:srgbClr val="4C4C4C"/>
              </a:buClr>
              <a:buSzTx/>
            </a:pPr>
            <a:r>
              <a:rPr lang="en-US" sz="2200" dirty="0">
                <a:latin typeface="Arial" charset="0"/>
                <a:ea typeface="Arial" charset="0"/>
                <a:cs typeface="Arial" charset="0"/>
              </a:rPr>
              <a:t>What are the mean, median and mode of this list?</a:t>
            </a:r>
          </a:p>
          <a:p>
            <a:pPr marL="342900" indent="-342900" eaLnBrk="1" hangingPunct="1">
              <a:spcAft>
                <a:spcPts val="1800"/>
              </a:spcAft>
              <a:buClr>
                <a:srgbClr val="4C4C4C"/>
              </a:buClr>
              <a:buSzTx/>
            </a:pPr>
            <a:r>
              <a:rPr lang="en-US" sz="2200" dirty="0">
                <a:latin typeface="Arial" charset="0"/>
                <a:ea typeface="Arial" charset="0"/>
                <a:cs typeface="Arial" charset="0"/>
              </a:rPr>
              <a:t>7 is certainly the </a:t>
            </a:r>
            <a:r>
              <a:rPr lang="en-US" sz="2200" i="1" dirty="0">
                <a:latin typeface="Arial" charset="0"/>
                <a:ea typeface="Arial" charset="0"/>
                <a:cs typeface="Arial" charset="0"/>
              </a:rPr>
              <a:t>best </a:t>
            </a:r>
            <a:r>
              <a:rPr lang="en-US" sz="2200" dirty="0">
                <a:latin typeface="Arial" charset="0"/>
                <a:ea typeface="Arial" charset="0"/>
                <a:cs typeface="Arial" charset="0"/>
              </a:rPr>
              <a:t>number, but is it “lucky”? </a:t>
            </a:r>
          </a:p>
          <a:p>
            <a:pPr marL="342900" indent="-342900" eaLnBrk="1" hangingPunct="1">
              <a:spcAft>
                <a:spcPts val="1800"/>
              </a:spcAft>
              <a:buClr>
                <a:srgbClr val="4C4C4C"/>
              </a:buClr>
              <a:buSzTx/>
            </a:pPr>
            <a:r>
              <a:rPr lang="en-US" sz="2200" dirty="0">
                <a:latin typeface="Arial" charset="0"/>
                <a:ea typeface="Arial" charset="0"/>
                <a:cs typeface="Arial" charset="0"/>
              </a:rPr>
              <a:t>Will it come up at least 50% of the time, or are we </a:t>
            </a:r>
            <a:r>
              <a:rPr lang="en-US" sz="2200" i="1" dirty="0">
                <a:latin typeface="Arial" charset="0"/>
                <a:ea typeface="Arial" charset="0"/>
                <a:cs typeface="Arial" charset="0"/>
              </a:rPr>
              <a:t>still </a:t>
            </a:r>
            <a:r>
              <a:rPr lang="en-US" sz="2200" dirty="0">
                <a:latin typeface="Arial" charset="0"/>
                <a:ea typeface="Arial" charset="0"/>
                <a:cs typeface="Arial" charset="0"/>
              </a:rPr>
              <a:t>more likely to with that number?</a:t>
            </a:r>
          </a:p>
          <a:p>
            <a:pPr marL="342900" indent="-342900" eaLnBrk="1" hangingPunct="1">
              <a:spcAft>
                <a:spcPts val="1800"/>
              </a:spcAft>
              <a:buClr>
                <a:srgbClr val="4C4C4C"/>
              </a:buClr>
              <a:buSzTx/>
            </a:pPr>
            <a:r>
              <a:rPr lang="en-US" sz="2200" dirty="0">
                <a:latin typeface="Arial" charset="0"/>
                <a:ea typeface="Arial" charset="0"/>
                <a:cs typeface="Arial" charset="0"/>
              </a:rPr>
              <a:t>We need something like a frequency-bar chart</a:t>
            </a:r>
            <a:r>
              <a:rPr lang="mr-IN" sz="2200" dirty="0">
                <a:latin typeface="Arial" charset="0"/>
                <a:ea typeface="Arial" charset="0"/>
                <a:cs typeface="Arial" charset="0"/>
              </a:rPr>
              <a:t>…</a:t>
            </a:r>
            <a:endParaRPr lang="en-US" sz="2400" dirty="0"/>
          </a:p>
          <a:p>
            <a:r>
              <a:rPr lang="en-US" sz="1800" dirty="0">
                <a:latin typeface="Courier New" charset="0"/>
                <a:ea typeface="Courier New" charset="0"/>
                <a:cs typeface="Courier New" charset="0"/>
              </a:rPr>
              <a:t>dice-histogram-series = histogram(roll-dice(10000), 11)</a:t>
            </a:r>
          </a:p>
          <a:p>
            <a:r>
              <a:rPr lang="en-US" sz="1800" dirty="0">
                <a:latin typeface="Courier New" charset="0"/>
                <a:ea typeface="Courier New" charset="0"/>
                <a:cs typeface="Courier New" charset="0"/>
              </a:rPr>
              <a:t>dice-histogram=draw-plot(“dice rolls”, dice-histogram-series)</a:t>
            </a:r>
          </a:p>
          <a:p>
            <a:pPr marL="342900" indent="-342900" eaLnBrk="1" hangingPunct="1">
              <a:spcAft>
                <a:spcPts val="1800"/>
              </a:spcAft>
              <a:buClr>
                <a:srgbClr val="4C4C4C"/>
              </a:buClr>
              <a:buSzTx/>
            </a:pPr>
            <a:endParaRPr lang="en-US" sz="2200" dirty="0">
              <a:latin typeface="Arial" charset="0"/>
              <a:ea typeface="Arial" charset="0"/>
              <a:cs typeface="Arial" charset="0"/>
            </a:endParaRP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866895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Effect transition="in" filter="fade">
                                      <p:cBhvr>
                                        <p:cTn id="37"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Bins and Spread</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600200"/>
            <a:ext cx="8839200" cy="4742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lvl="1" indent="-342900" eaLnBrk="1" hangingPunct="1">
              <a:spcAft>
                <a:spcPts val="1800"/>
              </a:spcAft>
              <a:buClr>
                <a:srgbClr val="4C4C4C"/>
              </a:buClr>
              <a:buSzTx/>
            </a:pPr>
            <a:r>
              <a:rPr lang="en-US" sz="2200" dirty="0">
                <a:latin typeface="Arial" charset="0"/>
                <a:ea typeface="Arial" charset="0"/>
                <a:cs typeface="Arial" charset="0"/>
              </a:rPr>
              <a:t>What does the second argument to </a:t>
            </a:r>
            <a:r>
              <a:rPr lang="en-US" sz="2200" dirty="0">
                <a:latin typeface="Courier New" charset="0"/>
                <a:ea typeface="Courier New" charset="0"/>
                <a:cs typeface="Courier New" charset="0"/>
              </a:rPr>
              <a:t>histogram</a:t>
            </a:r>
            <a:r>
              <a:rPr lang="en-US" sz="2200" dirty="0">
                <a:latin typeface="Arial" charset="0"/>
                <a:ea typeface="Arial" charset="0"/>
                <a:cs typeface="Arial" charset="0"/>
              </a:rPr>
              <a:t> mean?</a:t>
            </a:r>
          </a:p>
          <a:p>
            <a:pPr marL="342900" indent="-342900" eaLnBrk="1" hangingPunct="1">
              <a:spcAft>
                <a:spcPts val="1800"/>
              </a:spcAft>
              <a:buClr>
                <a:srgbClr val="4C4C4C"/>
              </a:buClr>
              <a:buSzTx/>
            </a:pPr>
            <a:r>
              <a:rPr lang="en-US" sz="2200" dirty="0">
                <a:latin typeface="Arial" charset="0"/>
                <a:ea typeface="Arial" charset="0"/>
                <a:cs typeface="Arial" charset="0"/>
              </a:rPr>
              <a:t>What if there were only 2 bins? 40?</a:t>
            </a:r>
          </a:p>
          <a:p>
            <a:pPr marL="342900" indent="-342900" eaLnBrk="1" hangingPunct="1">
              <a:spcAft>
                <a:spcPts val="1800"/>
              </a:spcAft>
              <a:buClr>
                <a:srgbClr val="4C4C4C"/>
              </a:buClr>
              <a:buSzTx/>
            </a:pPr>
            <a:r>
              <a:rPr lang="en-US" sz="2200" dirty="0">
                <a:latin typeface="Arial" charset="0"/>
                <a:ea typeface="Arial" charset="0"/>
                <a:cs typeface="Arial" charset="0"/>
              </a:rPr>
              <a:t>Why is 11 ideal?</a:t>
            </a:r>
          </a:p>
          <a:p>
            <a:pPr marL="1085850" lvl="1" indent="-342900" eaLnBrk="1" hangingPunct="1">
              <a:spcAft>
                <a:spcPts val="1800"/>
              </a:spcAft>
              <a:buClr>
                <a:srgbClr val="4C4C4C"/>
              </a:buClr>
              <a:buSzTx/>
            </a:pPr>
            <a:r>
              <a:rPr lang="en-US" sz="1800" dirty="0">
                <a:latin typeface="Arial" charset="0"/>
                <a:ea typeface="Arial" charset="0"/>
                <a:cs typeface="Arial" charset="0"/>
              </a:rPr>
              <a:t>It accurately covers all possible rolls (it’s “big enough”)</a:t>
            </a:r>
          </a:p>
          <a:p>
            <a:pPr marL="1085850" lvl="1" indent="-342900" eaLnBrk="1" hangingPunct="1">
              <a:spcAft>
                <a:spcPts val="1800"/>
              </a:spcAft>
              <a:buClr>
                <a:srgbClr val="4C4C4C"/>
              </a:buClr>
              <a:buSzTx/>
            </a:pPr>
            <a:r>
              <a:rPr lang="en-US" sz="1800" dirty="0">
                <a:latin typeface="Arial" charset="0"/>
                <a:ea typeface="Arial" charset="0"/>
                <a:cs typeface="Arial" charset="0"/>
              </a:rPr>
              <a:t>There are no relevant values left out (it’s “small enough”)</a:t>
            </a:r>
          </a:p>
          <a:p>
            <a:pPr marL="342900" indent="-342900" eaLnBrk="1" hangingPunct="1">
              <a:spcAft>
                <a:spcPts val="1800"/>
              </a:spcAft>
              <a:buClr>
                <a:srgbClr val="4C4C4C"/>
              </a:buClr>
              <a:buSzTx/>
            </a:pPr>
            <a:r>
              <a:rPr lang="en-US" sz="2200" dirty="0">
                <a:latin typeface="Arial" charset="0"/>
                <a:ea typeface="Arial" charset="0"/>
                <a:cs typeface="Arial" charset="0"/>
              </a:rPr>
              <a:t>Turn to Page 18</a:t>
            </a:r>
            <a:r>
              <a:rPr lang="mr-IN" sz="2200" dirty="0">
                <a:latin typeface="Arial" charset="0"/>
                <a:ea typeface="Arial" charset="0"/>
                <a:cs typeface="Arial" charset="0"/>
              </a:rPr>
              <a:t>…</a:t>
            </a:r>
            <a:endParaRPr lang="en-US" sz="2200" dirty="0">
              <a:latin typeface="Arial" charset="0"/>
              <a:ea typeface="Arial" charset="0"/>
              <a:cs typeface="Arial" charset="0"/>
            </a:endParaRPr>
          </a:p>
          <a:p>
            <a:pPr marL="342900" indent="-342900" eaLnBrk="1" hangingPunct="1">
              <a:spcAft>
                <a:spcPts val="1800"/>
              </a:spcAft>
              <a:buClr>
                <a:srgbClr val="4C4C4C"/>
              </a:buClr>
              <a:buSzTx/>
            </a:pPr>
            <a:r>
              <a:rPr lang="en-US" sz="2200" dirty="0">
                <a:latin typeface="Arial" charset="0"/>
                <a:ea typeface="Arial" charset="0"/>
                <a:cs typeface="Arial" charset="0"/>
              </a:rPr>
              <a:t>Create a histogram for the </a:t>
            </a:r>
            <a:r>
              <a:rPr lang="en-US" sz="2200" dirty="0">
                <a:latin typeface="Courier New" charset="0"/>
                <a:ea typeface="Courier New" charset="0"/>
                <a:cs typeface="Courier New" charset="0"/>
              </a:rPr>
              <a:t>calories</a:t>
            </a:r>
            <a:r>
              <a:rPr lang="en-US" sz="2200" dirty="0">
                <a:latin typeface="Arial" charset="0"/>
                <a:ea typeface="Arial" charset="0"/>
                <a:cs typeface="Arial" charset="0"/>
              </a:rPr>
              <a:t> column in </a:t>
            </a:r>
            <a:r>
              <a:rPr lang="en-US" sz="2200" dirty="0">
                <a:latin typeface="Courier New" charset="0"/>
                <a:ea typeface="Courier New" charset="0"/>
                <a:cs typeface="Courier New" charset="0"/>
              </a:rPr>
              <a:t>nutrition</a:t>
            </a:r>
          </a:p>
          <a:p>
            <a:pPr marL="342900" indent="-342900" eaLnBrk="1" hangingPunct="1">
              <a:spcAft>
                <a:spcPts val="1800"/>
              </a:spcAft>
              <a:buClr>
                <a:srgbClr val="4C4C4C"/>
              </a:buClr>
              <a:buSzTx/>
            </a:pPr>
            <a:r>
              <a:rPr lang="en-US" sz="2200" dirty="0">
                <a:latin typeface="Arial" charset="0"/>
                <a:ea typeface="Arial" charset="0"/>
                <a:cs typeface="Arial" charset="0"/>
              </a:rPr>
              <a:t>Create a histogram for the </a:t>
            </a:r>
            <a:r>
              <a:rPr lang="en-US" sz="2200" dirty="0" err="1">
                <a:latin typeface="Courier New" charset="0"/>
                <a:ea typeface="Courier New" charset="0"/>
                <a:cs typeface="Courier New" charset="0"/>
              </a:rPr>
              <a:t>gdp</a:t>
            </a:r>
            <a:r>
              <a:rPr lang="en-US" sz="2200" dirty="0">
                <a:latin typeface="Arial" charset="0"/>
                <a:ea typeface="Arial" charset="0"/>
                <a:cs typeface="Arial" charset="0"/>
              </a:rPr>
              <a:t> column in </a:t>
            </a:r>
            <a:r>
              <a:rPr lang="en-US" sz="2200" dirty="0">
                <a:latin typeface="Courier New" charset="0"/>
                <a:ea typeface="Courier New" charset="0"/>
                <a:cs typeface="Courier New" charset="0"/>
              </a:rPr>
              <a:t>countries</a:t>
            </a:r>
          </a:p>
        </p:txBody>
      </p:sp>
      <p:pic>
        <p:nvPicPr>
          <p:cNvPr id="5" name="Picture 4"/>
          <p:cNvPicPr>
            <a:picLocks noChangeAspect="1"/>
          </p:cNvPicPr>
          <p:nvPr/>
        </p:nvPicPr>
        <p:blipFill>
          <a:blip r:embed="rId3"/>
          <a:stretch>
            <a:fillRect/>
          </a:stretch>
        </p:blipFill>
        <p:spPr>
          <a:xfrm>
            <a:off x="6096000" y="2057400"/>
            <a:ext cx="2842694" cy="1828800"/>
          </a:xfrm>
          <a:prstGeom prst="rect">
            <a:avLst/>
          </a:prstGeom>
        </p:spPr>
      </p:pic>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057686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Effect transition="in" filter="fade">
                                      <p:cBhvr>
                                        <p:cTn id="37" dur="500"/>
                                        <p:tgtEl>
                                          <p:spTgt spid="4">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4">
                                            <p:txEl>
                                              <p:pRg st="7" end="7"/>
                                            </p:txEl>
                                          </p:spTgt>
                                        </p:tgtEl>
                                        <p:attrNameLst>
                                          <p:attrName>style.visibility</p:attrName>
                                        </p:attrNameLst>
                                      </p:cBhvr>
                                      <p:to>
                                        <p:strVal val="visible"/>
                                      </p:to>
                                    </p:set>
                                    <p:animEffect transition="in" filter="fade">
                                      <p:cBhvr>
                                        <p:cTn id="42" dur="5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Back to Our Question</a:t>
            </a:r>
            <a:r>
              <a:rPr lang="mr-IN" dirty="0"/>
              <a:t>…</a:t>
            </a:r>
            <a:endParaRPr lang="en-US" dirty="0"/>
          </a:p>
        </p:txBody>
      </p:sp>
      <p:sp>
        <p:nvSpPr>
          <p:cNvPr id="5" name="Footer Placeholder 4"/>
          <p:cNvSpPr>
            <a:spLocks noGrp="1"/>
          </p:cNvSpPr>
          <p:nvPr>
            <p:ph type="ftr" sz="quarter" idx="11"/>
          </p:nvPr>
        </p:nvSpPr>
        <p:spPr/>
        <p:txBody>
          <a:bodyPr/>
          <a:lstStyle/>
          <a:p>
            <a:pPr>
              <a:defRPr/>
            </a:pPr>
            <a:r>
              <a:rPr lang="en-US"/>
              <a:t>www.BootstrapWorld.org     |    #BootstrapCS</a:t>
            </a:r>
            <a:endParaRPr lang="en-US" dirty="0"/>
          </a:p>
        </p:txBody>
      </p:sp>
      <p:sp>
        <p:nvSpPr>
          <p:cNvPr id="7" name="Rectangle 6"/>
          <p:cNvSpPr>
            <a:spLocks noChangeArrowheads="1"/>
          </p:cNvSpPr>
          <p:nvPr/>
        </p:nvSpPr>
        <p:spPr bwMode="auto">
          <a:xfrm>
            <a:off x="304800" y="1447800"/>
            <a:ext cx="8610600" cy="4524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eaLnBrk="1" hangingPunct="1">
              <a:lnSpc>
                <a:spcPct val="150000"/>
              </a:lnSpc>
              <a:spcAft>
                <a:spcPts val="1800"/>
              </a:spcAft>
              <a:buClr>
                <a:srgbClr val="4C4C4C"/>
              </a:buClr>
              <a:buSzTx/>
              <a:buNone/>
              <a:tabLst/>
            </a:pPr>
            <a:r>
              <a:rPr lang="en-US" altLang="en-US" sz="2000" i="1" dirty="0">
                <a:latin typeface="Arial" charset="0"/>
                <a:ea typeface="Arial" charset="0"/>
                <a:cs typeface="Arial" charset="0"/>
              </a:rPr>
              <a:t>“</a:t>
            </a:r>
            <a:r>
              <a:rPr lang="en-US" sz="2000" i="1" dirty="0"/>
              <a:t>A stranger invites you to play a game. You start by guessing a number between 2 and 12. The stranger rolls two dice, and add the numbers together. If that sum is the number you guessed, you win the jackpot, but if  		your number is wrong, then you lose your money. What 					are your odds of winning this game? Are 				they good enough that it’s worth playing?</a:t>
            </a:r>
          </a:p>
          <a:p>
            <a:pPr eaLnBrk="1" hangingPunct="1">
              <a:lnSpc>
                <a:spcPct val="150000"/>
              </a:lnSpc>
              <a:spcAft>
                <a:spcPts val="1800"/>
              </a:spcAft>
              <a:buClr>
                <a:srgbClr val="4C4C4C"/>
              </a:buClr>
              <a:buSzTx/>
              <a:buNone/>
              <a:tabLst/>
            </a:pPr>
            <a:endParaRPr lang="en-US" sz="2000" dirty="0">
              <a:latin typeface="Arial" charset="0"/>
              <a:ea typeface="Arial" charset="0"/>
              <a:cs typeface="Arial" charset="0"/>
            </a:endParaRPr>
          </a:p>
          <a:p>
            <a:pPr marL="342900" indent="-342900" algn="r" eaLnBrk="1" hangingPunct="1">
              <a:lnSpc>
                <a:spcPct val="200000"/>
              </a:lnSpc>
              <a:spcAft>
                <a:spcPts val="1800"/>
              </a:spcAft>
              <a:buClr>
                <a:srgbClr val="4C4C4C"/>
              </a:buClr>
              <a:buSzTx/>
              <a:buFontTx/>
              <a:buChar char="-"/>
            </a:pPr>
            <a:r>
              <a:rPr lang="en-US" sz="2000" dirty="0">
                <a:latin typeface="Arial" charset="0"/>
                <a:ea typeface="Arial" charset="0"/>
                <a:cs typeface="Arial" charset="0"/>
              </a:rPr>
              <a:t>Write your findings on Page 17</a:t>
            </a:r>
          </a:p>
        </p:txBody>
      </p:sp>
      <p:pic>
        <p:nvPicPr>
          <p:cNvPr id="8" name="Picture 7"/>
          <p:cNvPicPr>
            <a:picLocks noChangeAspect="1"/>
          </p:cNvPicPr>
          <p:nvPr/>
        </p:nvPicPr>
        <p:blipFill>
          <a:blip r:embed="rId2"/>
          <a:stretch>
            <a:fillRect/>
          </a:stretch>
        </p:blipFill>
        <p:spPr>
          <a:xfrm>
            <a:off x="609600" y="3429000"/>
            <a:ext cx="3352800" cy="2156968"/>
          </a:xfrm>
          <a:prstGeom prst="rect">
            <a:avLst/>
          </a:prstGeom>
        </p:spPr>
      </p:pic>
    </p:spTree>
    <p:extLst>
      <p:ext uri="{BB962C8B-B14F-4D97-AF65-F5344CB8AC3E}">
        <p14:creationId xmlns:p14="http://schemas.microsoft.com/office/powerpoint/2010/main" val="4504438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More Practice with Histograms</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876824"/>
            <a:ext cx="8839200" cy="33578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tabLst>
                <a:tab pos="2227263" algn="l"/>
                <a:tab pos="4746625" algn="l"/>
              </a:tabLst>
            </a:pPr>
            <a:r>
              <a:rPr lang="en-US" sz="2200" dirty="0">
                <a:latin typeface="Arial" charset="0"/>
                <a:ea typeface="Arial" charset="0"/>
                <a:cs typeface="Arial" charset="0"/>
              </a:rPr>
              <a:t>Turn to Page 19</a:t>
            </a:r>
            <a:r>
              <a:rPr lang="mr-IN" sz="2200" dirty="0">
                <a:latin typeface="Arial" charset="0"/>
                <a:ea typeface="Arial" charset="0"/>
                <a:cs typeface="Arial" charset="0"/>
              </a:rPr>
              <a:t>…</a:t>
            </a:r>
            <a:endParaRPr lang="en-US" sz="2200" dirty="0">
              <a:latin typeface="Arial" charset="0"/>
              <a:ea typeface="Arial" charset="0"/>
              <a:cs typeface="Arial" charset="0"/>
            </a:endParaRPr>
          </a:p>
          <a:p>
            <a:pPr marL="342900" indent="-342900" eaLnBrk="1" hangingPunct="1">
              <a:spcAft>
                <a:spcPts val="1800"/>
              </a:spcAft>
              <a:buClr>
                <a:srgbClr val="4C4C4C"/>
              </a:buClr>
              <a:buSzTx/>
              <a:tabLst>
                <a:tab pos="2227263" algn="l"/>
                <a:tab pos="4746625" algn="l"/>
              </a:tabLst>
            </a:pPr>
            <a:r>
              <a:rPr lang="en-US" sz="2200" dirty="0"/>
              <a:t>You want to rent a shuttle bus to take people from the airport to an event. You know what time everyone’s fight lands, and they all arrive between 8am and 8pm. What would be a good bin-size to determine how many busses you’ll need?</a:t>
            </a:r>
          </a:p>
          <a:p>
            <a:pPr marL="342900" indent="-342900" eaLnBrk="1" hangingPunct="1">
              <a:spcAft>
                <a:spcPts val="1800"/>
              </a:spcAft>
              <a:buClr>
                <a:srgbClr val="4C4C4C"/>
              </a:buClr>
              <a:buSzTx/>
              <a:tabLst>
                <a:tab pos="2227263" algn="l"/>
                <a:tab pos="4746625" algn="l"/>
              </a:tabLst>
            </a:pPr>
            <a:r>
              <a:rPr lang="en-US" sz="2200" dirty="0"/>
              <a:t>Open your Final Project files (code and report)</a:t>
            </a:r>
          </a:p>
          <a:p>
            <a:pPr marL="342900" indent="-342900" eaLnBrk="1" hangingPunct="1">
              <a:spcAft>
                <a:spcPts val="1800"/>
              </a:spcAft>
              <a:buClr>
                <a:srgbClr val="4C4C4C"/>
              </a:buClr>
              <a:buSzTx/>
              <a:tabLst>
                <a:tab pos="2227263" algn="l"/>
                <a:tab pos="4746625" algn="l"/>
              </a:tabLst>
            </a:pPr>
            <a:r>
              <a:rPr lang="en-US" sz="2200" dirty="0"/>
              <a:t>Answer Question 7</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832814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bldLvl="2"/>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Unit 6</a:t>
            </a:r>
          </a:p>
        </p:txBody>
      </p:sp>
    </p:spTree>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Do Now</a:t>
            </a:r>
          </a:p>
        </p:txBody>
      </p:sp>
      <p:sp>
        <p:nvSpPr>
          <p:cNvPr id="4" name="Rectangle 3"/>
          <p:cNvSpPr>
            <a:spLocks noChangeArrowheads="1"/>
          </p:cNvSpPr>
          <p:nvPr/>
        </p:nvSpPr>
        <p:spPr bwMode="auto">
          <a:xfrm>
            <a:off x="533400" y="2331690"/>
            <a:ext cx="8455025" cy="331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r>
              <a:rPr lang="en-US" sz="3600" i="1" dirty="0"/>
              <a:t>“The more you pay at a </a:t>
            </a:r>
            <a:endParaRPr lang="en-US" sz="3600" i="1" dirty="0" smtClean="0"/>
          </a:p>
          <a:p>
            <a:r>
              <a:rPr lang="en-US" sz="3600" i="1" dirty="0" smtClean="0"/>
              <a:t>restaurant</a:t>
            </a:r>
            <a:r>
              <a:rPr lang="en-US" sz="3600" i="1" dirty="0"/>
              <a:t>, the better it is.”</a:t>
            </a:r>
            <a:endParaRPr lang="en-US" sz="3600" dirty="0"/>
          </a:p>
          <a:p>
            <a:endParaRPr lang="en-US" sz="3600" i="1" dirty="0" smtClean="0"/>
          </a:p>
          <a:p>
            <a:r>
              <a:rPr lang="en-US" sz="3600" dirty="0" smtClean="0"/>
              <a:t>Do </a:t>
            </a:r>
            <a:r>
              <a:rPr lang="en-US" sz="3600" dirty="0"/>
              <a:t>you agree?</a:t>
            </a:r>
          </a:p>
          <a:p>
            <a:pPr algn="r" eaLnBrk="1" hangingPunct="1">
              <a:lnSpc>
                <a:spcPct val="200000"/>
              </a:lnSpc>
              <a:spcAft>
                <a:spcPts val="1800"/>
              </a:spcAft>
              <a:buClr>
                <a:srgbClr val="4C4C4C"/>
              </a:buClr>
              <a:buSzTx/>
              <a:buNone/>
            </a:pPr>
            <a:r>
              <a:rPr lang="en-US" sz="2000" dirty="0" smtClean="0">
                <a:latin typeface="Arial" charset="0"/>
                <a:ea typeface="Arial" charset="0"/>
                <a:cs typeface="Arial" charset="0"/>
              </a:rPr>
              <a:t>- </a:t>
            </a:r>
            <a:r>
              <a:rPr lang="en-US" sz="2000" dirty="0">
                <a:latin typeface="Arial" charset="0"/>
                <a:ea typeface="Arial" charset="0"/>
                <a:cs typeface="Arial" charset="0"/>
              </a:rPr>
              <a:t>Write your hypothesis on Page 20</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pic>
        <p:nvPicPr>
          <p:cNvPr id="5" name="Picture 4"/>
          <p:cNvPicPr>
            <a:picLocks noChangeAspect="1"/>
          </p:cNvPicPr>
          <p:nvPr/>
        </p:nvPicPr>
        <p:blipFill>
          <a:blip r:embed="rId2"/>
          <a:stretch>
            <a:fillRect/>
          </a:stretch>
        </p:blipFill>
        <p:spPr>
          <a:xfrm>
            <a:off x="6245225" y="1295400"/>
            <a:ext cx="2743200" cy="1828800"/>
          </a:xfrm>
          <a:prstGeom prst="rect">
            <a:avLst/>
          </a:prstGeom>
        </p:spPr>
      </p:pic>
    </p:spTree>
    <p:extLst>
      <p:ext uri="{BB962C8B-B14F-4D97-AF65-F5344CB8AC3E}">
        <p14:creationId xmlns:p14="http://schemas.microsoft.com/office/powerpoint/2010/main" val="20858753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Authentic &amp; Accessible</a:t>
            </a:r>
          </a:p>
        </p:txBody>
      </p:sp>
      <p:sp>
        <p:nvSpPr>
          <p:cNvPr id="3" name="Content Placeholder 2"/>
          <p:cNvSpPr>
            <a:spLocks noGrp="1"/>
          </p:cNvSpPr>
          <p:nvPr>
            <p:ph idx="1"/>
          </p:nvPr>
        </p:nvSpPr>
        <p:spPr/>
        <p:txBody>
          <a:bodyPr/>
          <a:lstStyle/>
          <a:p>
            <a:pPr>
              <a:lnSpc>
                <a:spcPct val="200000"/>
              </a:lnSpc>
            </a:pPr>
            <a:r>
              <a:rPr lang="en-US" altLang="en-US" sz="2400" dirty="0">
                <a:ea typeface="ＭＳ Ｐゴシック" charset="-128"/>
                <a:cs typeface="Helvetica" charset="0"/>
              </a:rPr>
              <a:t>Build a DS tool made for learning!</a:t>
            </a:r>
          </a:p>
          <a:p>
            <a:pPr>
              <a:lnSpc>
                <a:spcPct val="200000"/>
              </a:lnSpc>
            </a:pPr>
            <a:r>
              <a:rPr lang="en-US" altLang="en-US" sz="2400" dirty="0">
                <a:ea typeface="ＭＳ Ｐゴシック" charset="-128"/>
                <a:cs typeface="Helvetica" charset="0"/>
              </a:rPr>
              <a:t>Easy importing from Google Sheets</a:t>
            </a:r>
          </a:p>
          <a:p>
            <a:pPr>
              <a:lnSpc>
                <a:spcPct val="200000"/>
              </a:lnSpc>
            </a:pPr>
            <a:r>
              <a:rPr lang="en-US" altLang="en-US" sz="2400" dirty="0">
                <a:ea typeface="ＭＳ Ｐゴシック" charset="-128"/>
                <a:cs typeface="Helvetica" charset="0"/>
              </a:rPr>
              <a:t>Make tables as easy as numbers</a:t>
            </a:r>
          </a:p>
          <a:p>
            <a:pPr>
              <a:lnSpc>
                <a:spcPct val="200000"/>
              </a:lnSpc>
            </a:pPr>
            <a:r>
              <a:rPr lang="en-US" altLang="en-US" sz="2400" dirty="0">
                <a:ea typeface="ＭＳ Ｐゴシック" charset="-128"/>
                <a:cs typeface="Helvetica" charset="0"/>
              </a:rPr>
              <a:t>If tables are </a:t>
            </a:r>
            <a:r>
              <a:rPr lang="en-US" altLang="en-US" sz="2400" i="1" dirty="0">
                <a:ea typeface="ＭＳ Ｐゴシック" charset="-128"/>
                <a:cs typeface="Helvetica" charset="0"/>
              </a:rPr>
              <a:t>values</a:t>
            </a:r>
            <a:r>
              <a:rPr lang="en-US" altLang="en-US" sz="2400" dirty="0">
                <a:ea typeface="ＭＳ Ｐゴシック" charset="-128"/>
                <a:cs typeface="Helvetica" charset="0"/>
              </a:rPr>
              <a:t>, queries are </a:t>
            </a:r>
            <a:r>
              <a:rPr lang="en-US" altLang="en-US" sz="2400" i="1" dirty="0">
                <a:ea typeface="ＭＳ Ｐゴシック" charset="-128"/>
                <a:cs typeface="Helvetica" charset="0"/>
              </a:rPr>
              <a:t>expressions</a:t>
            </a:r>
          </a:p>
          <a:p>
            <a:pPr lvl="1">
              <a:lnSpc>
                <a:spcPct val="200000"/>
              </a:lnSpc>
              <a:buFont typeface="Wingdings" charset="2"/>
              <a:buChar char="Ø"/>
            </a:pPr>
            <a:r>
              <a:rPr lang="en-US" altLang="en-US" sz="2000" dirty="0">
                <a:ea typeface="ＭＳ Ｐゴシック" charset="-128"/>
                <a:cs typeface="Helvetica" charset="0"/>
              </a:rPr>
              <a:t>You can teach a real DS course </a:t>
            </a:r>
            <a:r>
              <a:rPr lang="mr-IN" altLang="en-US" sz="2000" dirty="0">
                <a:ea typeface="ＭＳ Ｐゴシック" charset="-128"/>
                <a:cs typeface="Helvetica" charset="0"/>
              </a:rPr>
              <a:t>–</a:t>
            </a:r>
            <a:r>
              <a:rPr lang="en-US" altLang="en-US" sz="2000" dirty="0">
                <a:ea typeface="ＭＳ Ｐゴシック" charset="-128"/>
                <a:cs typeface="Helvetica" charset="0"/>
              </a:rPr>
              <a:t> </a:t>
            </a:r>
            <a:r>
              <a:rPr lang="en-US" altLang="en-US" sz="2000" i="1" dirty="0">
                <a:ea typeface="ＭＳ Ｐゴシック" charset="-128"/>
                <a:cs typeface="Helvetica" charset="0"/>
              </a:rPr>
              <a:t>with #</a:t>
            </a:r>
            <a:r>
              <a:rPr lang="en-US" altLang="en-US" sz="2000" i="1" dirty="0" err="1">
                <a:ea typeface="ＭＳ Ｐゴシック" charset="-128"/>
                <a:cs typeface="Helvetica" charset="0"/>
              </a:rPr>
              <a:t>NoLoops</a:t>
            </a:r>
            <a:r>
              <a:rPr lang="en-US" altLang="en-US" sz="2000" i="1" dirty="0">
                <a:ea typeface="ＭＳ Ｐゴシック" charset="-128"/>
                <a:cs typeface="Helvetica" charset="0"/>
              </a:rPr>
              <a:t> and #</a:t>
            </a:r>
            <a:r>
              <a:rPr lang="en-US" altLang="en-US" sz="2000" i="1" dirty="0" err="1">
                <a:ea typeface="ＭＳ Ｐゴシック" charset="-128"/>
                <a:cs typeface="Helvetica" charset="0"/>
              </a:rPr>
              <a:t>NoArrays</a:t>
            </a:r>
            <a:r>
              <a:rPr lang="en-US" altLang="en-US" sz="2000" i="1" dirty="0">
                <a:ea typeface="ＭＳ Ｐゴシック" charset="-128"/>
                <a:cs typeface="Helvetica" charset="0"/>
              </a:rPr>
              <a:t>!</a:t>
            </a:r>
          </a:p>
          <a:p>
            <a:pPr>
              <a:lnSpc>
                <a:spcPct val="200000"/>
              </a:lnSpc>
            </a:pPr>
            <a:r>
              <a:rPr lang="en-US" altLang="en-US" sz="2400" dirty="0">
                <a:ea typeface="ＭＳ Ｐゴシック" charset="-128"/>
                <a:cs typeface="Helvetica" charset="0"/>
              </a:rPr>
              <a:t>Getting the tool right is necessary, but not sufficient</a:t>
            </a:r>
          </a:p>
        </p:txBody>
      </p:sp>
      <p:sp>
        <p:nvSpPr>
          <p:cNvPr id="8" name="Footer Placeholder 7"/>
          <p:cNvSpPr>
            <a:spLocks noGrp="1"/>
          </p:cNvSpPr>
          <p:nvPr>
            <p:ph type="ftr" sz="quarter" idx="11"/>
          </p:nvPr>
        </p:nvSpPr>
        <p:spPr/>
        <p:txBody>
          <a:bodyPr/>
          <a:lstStyle/>
          <a:p>
            <a:pPr>
              <a:defRPr/>
            </a:pPr>
            <a:r>
              <a:rPr lang="en-US"/>
              <a:t>www.BootstrapWorld.org     |    #BootstrapCS</a:t>
            </a:r>
            <a:endParaRPr lang="en-US" dirty="0"/>
          </a:p>
        </p:txBody>
      </p:sp>
      <p:grpSp>
        <p:nvGrpSpPr>
          <p:cNvPr id="7" name="Group 6"/>
          <p:cNvGrpSpPr/>
          <p:nvPr/>
        </p:nvGrpSpPr>
        <p:grpSpPr>
          <a:xfrm>
            <a:off x="6477000" y="1143001"/>
            <a:ext cx="2581156" cy="2190452"/>
            <a:chOff x="6648622" y="1143001"/>
            <a:chExt cx="2581156" cy="2190452"/>
          </a:xfrm>
        </p:grpSpPr>
        <p:pic>
          <p:nvPicPr>
            <p:cNvPr id="5" name="Picture 4"/>
            <p:cNvPicPr>
              <a:picLocks noChangeAspect="1"/>
            </p:cNvPicPr>
            <p:nvPr/>
          </p:nvPicPr>
          <p:blipFill>
            <a:blip r:embed="rId3"/>
            <a:stretch>
              <a:fillRect/>
            </a:stretch>
          </p:blipFill>
          <p:spPr>
            <a:xfrm>
              <a:off x="7074406" y="1143001"/>
              <a:ext cx="1736272" cy="1676400"/>
            </a:xfrm>
            <a:prstGeom prst="rect">
              <a:avLst/>
            </a:prstGeom>
          </p:spPr>
        </p:pic>
        <p:sp>
          <p:nvSpPr>
            <p:cNvPr id="6" name="TextBox 5"/>
            <p:cNvSpPr txBox="1"/>
            <p:nvPr/>
          </p:nvSpPr>
          <p:spPr>
            <a:xfrm>
              <a:off x="6648622" y="2871788"/>
              <a:ext cx="2581156" cy="461665"/>
            </a:xfrm>
            <a:prstGeom prst="rect">
              <a:avLst/>
            </a:prstGeom>
            <a:noFill/>
          </p:spPr>
          <p:txBody>
            <a:bodyPr wrap="none" rtlCol="0">
              <a:spAutoFit/>
            </a:bodyPr>
            <a:lstStyle/>
            <a:p>
              <a:r>
                <a:rPr lang="en-US" dirty="0" err="1">
                  <a:solidFill>
                    <a:schemeClr val="bg1"/>
                  </a:solidFill>
                  <a:latin typeface="Courier New" charset="0"/>
                  <a:ea typeface="Courier New" charset="0"/>
                  <a:cs typeface="Courier New" charset="0"/>
                </a:rPr>
                <a:t>www.pyret.org</a:t>
              </a:r>
              <a:endParaRPr lang="en-US" dirty="0">
                <a:solidFill>
                  <a:schemeClr val="bg1"/>
                </a:solidFill>
                <a:latin typeface="Courier New" charset="0"/>
                <a:ea typeface="Courier New" charset="0"/>
                <a:cs typeface="Courier New" charset="0"/>
              </a:endParaRPr>
            </a:p>
          </p:txBody>
        </p:sp>
      </p:grpSp>
    </p:spTree>
    <p:extLst>
      <p:ext uri="{BB962C8B-B14F-4D97-AF65-F5344CB8AC3E}">
        <p14:creationId xmlns:p14="http://schemas.microsoft.com/office/powerpoint/2010/main" val="2104287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2"/>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New Dataset: </a:t>
            </a:r>
            <a:r>
              <a:rPr lang="en-US" dirty="0">
                <a:latin typeface="Courier New" charset="0"/>
                <a:ea typeface="Courier New" charset="0"/>
                <a:cs typeface="Courier New" charset="0"/>
              </a:rPr>
              <a:t>restaurants</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59119696"/>
              </p:ext>
            </p:extLst>
          </p:nvPr>
        </p:nvGraphicFramePr>
        <p:xfrm>
          <a:off x="304800" y="1676400"/>
          <a:ext cx="8686800" cy="3764280"/>
        </p:xfrm>
        <a:graphic>
          <a:graphicData uri="http://schemas.openxmlformats.org/drawingml/2006/table">
            <a:tbl>
              <a:tblPr firstRow="1" bandRow="1">
                <a:tableStyleId>{5C22544A-7EE6-4342-B048-85BDC9FD1C3A}</a:tableStyleId>
              </a:tblPr>
              <a:tblGrid>
                <a:gridCol w="2895600">
                  <a:extLst>
                    <a:ext uri="{9D8B030D-6E8A-4147-A177-3AD203B41FA5}">
                      <a16:colId xmlns:a16="http://schemas.microsoft.com/office/drawing/2014/main" xmlns="" val="20000"/>
                    </a:ext>
                  </a:extLst>
                </a:gridCol>
                <a:gridCol w="2895600">
                  <a:extLst>
                    <a:ext uri="{9D8B030D-6E8A-4147-A177-3AD203B41FA5}">
                      <a16:colId xmlns:a16="http://schemas.microsoft.com/office/drawing/2014/main" xmlns="" val="20001"/>
                    </a:ext>
                  </a:extLst>
                </a:gridCol>
                <a:gridCol w="2895600">
                  <a:extLst>
                    <a:ext uri="{9D8B030D-6E8A-4147-A177-3AD203B41FA5}">
                      <a16:colId xmlns:a16="http://schemas.microsoft.com/office/drawing/2014/main" xmlns="" val="20002"/>
                    </a:ext>
                  </a:extLst>
                </a:gridCol>
              </a:tblGrid>
              <a:tr h="370840">
                <a:tc>
                  <a:txBody>
                    <a:bodyPr/>
                    <a:lstStyle/>
                    <a:p>
                      <a:pPr algn="l"/>
                      <a:r>
                        <a:rPr lang="en-US" sz="2200" b="0" dirty="0">
                          <a:effectLst/>
                        </a:rPr>
                        <a:t>name</a:t>
                      </a:r>
                    </a:p>
                  </a:txBody>
                  <a:tcPr marL="0" marR="0" anchor="ctr"/>
                </a:tc>
                <a:tc>
                  <a:txBody>
                    <a:bodyPr/>
                    <a:lstStyle/>
                    <a:p>
                      <a:pPr algn="ctr"/>
                      <a:r>
                        <a:rPr lang="en-US" sz="2200" b="0">
                          <a:effectLst/>
                        </a:rPr>
                        <a:t>price</a:t>
                      </a:r>
                    </a:p>
                  </a:txBody>
                  <a:tcPr marL="0" marR="0" anchor="ctr"/>
                </a:tc>
                <a:tc>
                  <a:txBody>
                    <a:bodyPr/>
                    <a:lstStyle/>
                    <a:p>
                      <a:pPr algn="ctr"/>
                      <a:r>
                        <a:rPr lang="en-US" sz="2200" b="0" dirty="0">
                          <a:effectLst/>
                        </a:rPr>
                        <a:t>rating</a:t>
                      </a:r>
                    </a:p>
                  </a:txBody>
                  <a:tcPr marL="0" marR="0" anchor="ctr"/>
                </a:tc>
                <a:extLst>
                  <a:ext uri="{0D108BD9-81ED-4DB2-BD59-A6C34878D82A}">
                    <a16:rowId xmlns:a16="http://schemas.microsoft.com/office/drawing/2014/main" xmlns="" val="10000"/>
                  </a:ext>
                </a:extLst>
              </a:tr>
              <a:tr h="370840">
                <a:tc>
                  <a:txBody>
                    <a:bodyPr/>
                    <a:lstStyle/>
                    <a:p>
                      <a:pPr algn="l"/>
                      <a:r>
                        <a:rPr lang="en-US" dirty="0">
                          <a:effectLst/>
                        </a:rPr>
                        <a:t>"Family Diner"</a:t>
                      </a:r>
                    </a:p>
                  </a:txBody>
                  <a:tcPr marL="0" marR="0" anchor="ctr"/>
                </a:tc>
                <a:tc>
                  <a:txBody>
                    <a:bodyPr/>
                    <a:lstStyle/>
                    <a:p>
                      <a:pPr algn="ctr"/>
                      <a:r>
                        <a:rPr lang="hr-HR">
                          <a:effectLst/>
                        </a:rPr>
                        <a:t>13.21</a:t>
                      </a:r>
                    </a:p>
                  </a:txBody>
                  <a:tcPr marL="0" marR="0" anchor="ctr"/>
                </a:tc>
                <a:tc>
                  <a:txBody>
                    <a:bodyPr/>
                    <a:lstStyle/>
                    <a:p>
                      <a:pPr algn="ctr"/>
                      <a:r>
                        <a:rPr lang="hr-HR">
                          <a:effectLst/>
                        </a:rPr>
                        <a:t>4.5</a:t>
                      </a:r>
                    </a:p>
                  </a:txBody>
                  <a:tcPr marL="0" marR="0" anchor="ctr"/>
                </a:tc>
                <a:extLst>
                  <a:ext uri="{0D108BD9-81ED-4DB2-BD59-A6C34878D82A}">
                    <a16:rowId xmlns:a16="http://schemas.microsoft.com/office/drawing/2014/main" xmlns="" val="10001"/>
                  </a:ext>
                </a:extLst>
              </a:tr>
              <a:tr h="370840">
                <a:tc>
                  <a:txBody>
                    <a:bodyPr/>
                    <a:lstStyle/>
                    <a:p>
                      <a:pPr algn="l"/>
                      <a:r>
                        <a:rPr lang="en-US">
                          <a:effectLst/>
                        </a:rPr>
                        <a:t>"Geoff’s Sandwiches"</a:t>
                      </a:r>
                    </a:p>
                  </a:txBody>
                  <a:tcPr marL="0" marR="0" anchor="ctr"/>
                </a:tc>
                <a:tc>
                  <a:txBody>
                    <a:bodyPr/>
                    <a:lstStyle/>
                    <a:p>
                      <a:pPr algn="ctr"/>
                      <a:r>
                        <a:rPr lang="hr-HR">
                          <a:effectLst/>
                        </a:rPr>
                        <a:t>10.23</a:t>
                      </a:r>
                    </a:p>
                  </a:txBody>
                  <a:tcPr marL="0" marR="0" anchor="ctr"/>
                </a:tc>
                <a:tc>
                  <a:txBody>
                    <a:bodyPr/>
                    <a:lstStyle/>
                    <a:p>
                      <a:pPr algn="ctr"/>
                      <a:r>
                        <a:rPr lang="hr-HR">
                          <a:effectLst/>
                        </a:rPr>
                        <a:t>4.1</a:t>
                      </a:r>
                    </a:p>
                  </a:txBody>
                  <a:tcPr marL="0" marR="0" anchor="ctr"/>
                </a:tc>
                <a:extLst>
                  <a:ext uri="{0D108BD9-81ED-4DB2-BD59-A6C34878D82A}">
                    <a16:rowId xmlns:a16="http://schemas.microsoft.com/office/drawing/2014/main" xmlns="" val="10002"/>
                  </a:ext>
                </a:extLst>
              </a:tr>
              <a:tr h="370840">
                <a:tc>
                  <a:txBody>
                    <a:bodyPr/>
                    <a:lstStyle/>
                    <a:p>
                      <a:pPr algn="l"/>
                      <a:r>
                        <a:rPr lang="en-US">
                          <a:effectLst/>
                        </a:rPr>
                        <a:t>"Best Burger"</a:t>
                      </a:r>
                    </a:p>
                  </a:txBody>
                  <a:tcPr marL="0" marR="0" anchor="ctr"/>
                </a:tc>
                <a:tc>
                  <a:txBody>
                    <a:bodyPr/>
                    <a:lstStyle/>
                    <a:p>
                      <a:pPr algn="ctr"/>
                      <a:r>
                        <a:rPr lang="hr-HR">
                          <a:effectLst/>
                        </a:rPr>
                        <a:t>6.52</a:t>
                      </a:r>
                    </a:p>
                  </a:txBody>
                  <a:tcPr marL="0" marR="0" anchor="ctr"/>
                </a:tc>
                <a:tc>
                  <a:txBody>
                    <a:bodyPr/>
                    <a:lstStyle/>
                    <a:p>
                      <a:pPr algn="ctr"/>
                      <a:r>
                        <a:rPr lang="hr-HR">
                          <a:effectLst/>
                        </a:rPr>
                        <a:t>2.9</a:t>
                      </a:r>
                    </a:p>
                  </a:txBody>
                  <a:tcPr marL="0" marR="0" anchor="ctr"/>
                </a:tc>
                <a:extLst>
                  <a:ext uri="{0D108BD9-81ED-4DB2-BD59-A6C34878D82A}">
                    <a16:rowId xmlns:a16="http://schemas.microsoft.com/office/drawing/2014/main" xmlns="" val="10003"/>
                  </a:ext>
                </a:extLst>
              </a:tr>
              <a:tr h="370840">
                <a:tc>
                  <a:txBody>
                    <a:bodyPr/>
                    <a:lstStyle/>
                    <a:p>
                      <a:pPr algn="l"/>
                      <a:r>
                        <a:rPr lang="en-US">
                          <a:effectLst/>
                        </a:rPr>
                        <a:t>"Riverside Grille"</a:t>
                      </a:r>
                    </a:p>
                  </a:txBody>
                  <a:tcPr marL="0" marR="0" anchor="ctr"/>
                </a:tc>
                <a:tc>
                  <a:txBody>
                    <a:bodyPr/>
                    <a:lstStyle/>
                    <a:p>
                      <a:pPr algn="ctr"/>
                      <a:r>
                        <a:rPr lang="hr-HR">
                          <a:effectLst/>
                        </a:rPr>
                        <a:t>19.56</a:t>
                      </a:r>
                    </a:p>
                  </a:txBody>
                  <a:tcPr marL="0" marR="0" anchor="ctr"/>
                </a:tc>
                <a:tc>
                  <a:txBody>
                    <a:bodyPr/>
                    <a:lstStyle/>
                    <a:p>
                      <a:pPr algn="ctr"/>
                      <a:r>
                        <a:rPr lang="hr-HR">
                          <a:effectLst/>
                        </a:rPr>
                        <a:t>4.9</a:t>
                      </a:r>
                    </a:p>
                  </a:txBody>
                  <a:tcPr marL="0" marR="0" anchor="ctr"/>
                </a:tc>
                <a:extLst>
                  <a:ext uri="{0D108BD9-81ED-4DB2-BD59-A6C34878D82A}">
                    <a16:rowId xmlns:a16="http://schemas.microsoft.com/office/drawing/2014/main" xmlns="" val="10004"/>
                  </a:ext>
                </a:extLst>
              </a:tr>
              <a:tr h="370840">
                <a:tc>
                  <a:txBody>
                    <a:bodyPr/>
                    <a:lstStyle/>
                    <a:p>
                      <a:pPr algn="l"/>
                      <a:r>
                        <a:rPr lang="en-US">
                          <a:effectLst/>
                        </a:rPr>
                        <a:t>"Jackie’s BBQ"</a:t>
                      </a:r>
                    </a:p>
                  </a:txBody>
                  <a:tcPr marL="0" marR="0" anchor="ctr"/>
                </a:tc>
                <a:tc>
                  <a:txBody>
                    <a:bodyPr/>
                    <a:lstStyle/>
                    <a:p>
                      <a:pPr algn="ctr"/>
                      <a:r>
                        <a:rPr lang="nb-NO">
                          <a:effectLst/>
                        </a:rPr>
                        <a:t>5.57</a:t>
                      </a:r>
                    </a:p>
                  </a:txBody>
                  <a:tcPr marL="0" marR="0" anchor="ctr"/>
                </a:tc>
                <a:tc>
                  <a:txBody>
                    <a:bodyPr/>
                    <a:lstStyle/>
                    <a:p>
                      <a:pPr algn="ctr"/>
                      <a:r>
                        <a:rPr lang="hr-HR">
                          <a:effectLst/>
                        </a:rPr>
                        <a:t>2.3</a:t>
                      </a:r>
                    </a:p>
                  </a:txBody>
                  <a:tcPr marL="0" marR="0" anchor="ctr"/>
                </a:tc>
                <a:extLst>
                  <a:ext uri="{0D108BD9-81ED-4DB2-BD59-A6C34878D82A}">
                    <a16:rowId xmlns:a16="http://schemas.microsoft.com/office/drawing/2014/main" xmlns="" val="10005"/>
                  </a:ext>
                </a:extLst>
              </a:tr>
              <a:tr h="370840">
                <a:tc>
                  <a:txBody>
                    <a:bodyPr/>
                    <a:lstStyle/>
                    <a:p>
                      <a:pPr algn="l"/>
                      <a:r>
                        <a:rPr lang="en-US">
                          <a:effectLst/>
                        </a:rPr>
                        <a:t>"La Taqueria"</a:t>
                      </a:r>
                    </a:p>
                  </a:txBody>
                  <a:tcPr marL="0" marR="0" anchor="ctr"/>
                </a:tc>
                <a:tc>
                  <a:txBody>
                    <a:bodyPr/>
                    <a:lstStyle/>
                    <a:p>
                      <a:pPr algn="ctr"/>
                      <a:r>
                        <a:rPr lang="hr-HR">
                          <a:effectLst/>
                        </a:rPr>
                        <a:t>9.72</a:t>
                      </a:r>
                    </a:p>
                  </a:txBody>
                  <a:tcPr marL="0" marR="0" anchor="ctr"/>
                </a:tc>
                <a:tc>
                  <a:txBody>
                    <a:bodyPr/>
                    <a:lstStyle/>
                    <a:p>
                      <a:pPr algn="ctr"/>
                      <a:r>
                        <a:rPr lang="en-US">
                          <a:effectLst/>
                        </a:rPr>
                        <a:t>4</a:t>
                      </a:r>
                    </a:p>
                  </a:txBody>
                  <a:tcPr marL="0" marR="0" anchor="ctr"/>
                </a:tc>
                <a:extLst>
                  <a:ext uri="{0D108BD9-81ED-4DB2-BD59-A6C34878D82A}">
                    <a16:rowId xmlns:a16="http://schemas.microsoft.com/office/drawing/2014/main" xmlns="" val="10006"/>
                  </a:ext>
                </a:extLst>
              </a:tr>
              <a:tr h="370840">
                <a:tc>
                  <a:txBody>
                    <a:bodyPr/>
                    <a:lstStyle/>
                    <a:p>
                      <a:pPr algn="l"/>
                      <a:r>
                        <a:rPr lang="en-US">
                          <a:effectLst/>
                        </a:rPr>
                        <a:t>"Bebop Bar"</a:t>
                      </a:r>
                    </a:p>
                  </a:txBody>
                  <a:tcPr marL="0" marR="0" anchor="ctr"/>
                </a:tc>
                <a:tc>
                  <a:txBody>
                    <a:bodyPr/>
                    <a:lstStyle/>
                    <a:p>
                      <a:pPr algn="ctr"/>
                      <a:r>
                        <a:rPr lang="nb-NO">
                          <a:effectLst/>
                        </a:rPr>
                        <a:t>7.2</a:t>
                      </a:r>
                    </a:p>
                  </a:txBody>
                  <a:tcPr marL="0" marR="0" anchor="ctr"/>
                </a:tc>
                <a:tc>
                  <a:txBody>
                    <a:bodyPr/>
                    <a:lstStyle/>
                    <a:p>
                      <a:pPr algn="ctr"/>
                      <a:r>
                        <a:rPr lang="hr-HR">
                          <a:effectLst/>
                        </a:rPr>
                        <a:t>3.3</a:t>
                      </a:r>
                    </a:p>
                  </a:txBody>
                  <a:tcPr marL="0" marR="0" anchor="ctr"/>
                </a:tc>
                <a:extLst>
                  <a:ext uri="{0D108BD9-81ED-4DB2-BD59-A6C34878D82A}">
                    <a16:rowId xmlns:a16="http://schemas.microsoft.com/office/drawing/2014/main" xmlns="" val="10007"/>
                  </a:ext>
                </a:extLst>
              </a:tr>
              <a:tr h="370840">
                <a:tc>
                  <a:txBody>
                    <a:bodyPr/>
                    <a:lstStyle/>
                    <a:p>
                      <a:pPr algn="l"/>
                      <a:r>
                        <a:rPr lang="en-US" dirty="0">
                          <a:effectLst/>
                        </a:rPr>
                        <a:t>"Spike’s"</a:t>
                      </a:r>
                    </a:p>
                  </a:txBody>
                  <a:tcPr marL="0" marR="0" anchor="ctr"/>
                </a:tc>
                <a:tc>
                  <a:txBody>
                    <a:bodyPr/>
                    <a:lstStyle/>
                    <a:p>
                      <a:pPr algn="ctr"/>
                      <a:r>
                        <a:rPr lang="hr-HR">
                          <a:effectLst/>
                        </a:rPr>
                        <a:t>6.98</a:t>
                      </a:r>
                    </a:p>
                  </a:txBody>
                  <a:tcPr marL="0" marR="0" anchor="ctr"/>
                </a:tc>
                <a:tc>
                  <a:txBody>
                    <a:bodyPr/>
                    <a:lstStyle/>
                    <a:p>
                      <a:pPr algn="ctr"/>
                      <a:r>
                        <a:rPr lang="hr-HR">
                          <a:effectLst/>
                        </a:rPr>
                        <a:t>3.8</a:t>
                      </a:r>
                    </a:p>
                  </a:txBody>
                  <a:tcPr marL="0" marR="0" anchor="ctr"/>
                </a:tc>
                <a:extLst>
                  <a:ext uri="{0D108BD9-81ED-4DB2-BD59-A6C34878D82A}">
                    <a16:rowId xmlns:a16="http://schemas.microsoft.com/office/drawing/2014/main" xmlns="" val="10008"/>
                  </a:ext>
                </a:extLst>
              </a:tr>
              <a:tr h="370840">
                <a:tc>
                  <a:txBody>
                    <a:bodyPr/>
                    <a:lstStyle/>
                    <a:p>
                      <a:pPr algn="l"/>
                      <a:r>
                        <a:rPr lang="en-US" dirty="0">
                          <a:effectLst/>
                        </a:rPr>
                        <a:t>"Fred’s Shake Shack"</a:t>
                      </a:r>
                    </a:p>
                  </a:txBody>
                  <a:tcPr marL="0" marR="0" anchor="ctr"/>
                </a:tc>
                <a:tc>
                  <a:txBody>
                    <a:bodyPr/>
                    <a:lstStyle/>
                    <a:p>
                      <a:pPr algn="ctr"/>
                      <a:r>
                        <a:rPr lang="nb-NO">
                          <a:effectLst/>
                        </a:rPr>
                        <a:t>5.25</a:t>
                      </a:r>
                    </a:p>
                  </a:txBody>
                  <a:tcPr marL="0" marR="0" anchor="ctr"/>
                </a:tc>
                <a:tc>
                  <a:txBody>
                    <a:bodyPr/>
                    <a:lstStyle/>
                    <a:p>
                      <a:pPr algn="ctr"/>
                      <a:r>
                        <a:rPr lang="hr-HR" dirty="0">
                          <a:effectLst/>
                        </a:rPr>
                        <a:t>3.5</a:t>
                      </a:r>
                    </a:p>
                  </a:txBody>
                  <a:tcPr marL="0" marR="0" anchor="ctr"/>
                </a:tc>
                <a:extLst>
                  <a:ext uri="{0D108BD9-81ED-4DB2-BD59-A6C34878D82A}">
                    <a16:rowId xmlns:a16="http://schemas.microsoft.com/office/drawing/2014/main" xmlns="" val="10009"/>
                  </a:ext>
                </a:extLst>
              </a:tr>
            </a:tbl>
          </a:graphicData>
        </a:graphic>
      </p:graphicFrame>
      <p:sp>
        <p:nvSpPr>
          <p:cNvPr id="5" name="Rectangle 4"/>
          <p:cNvSpPr/>
          <p:nvPr/>
        </p:nvSpPr>
        <p:spPr>
          <a:xfrm>
            <a:off x="304800" y="5710535"/>
            <a:ext cx="8686800" cy="461665"/>
          </a:xfrm>
          <a:prstGeom prst="rect">
            <a:avLst/>
          </a:prstGeom>
        </p:spPr>
        <p:txBody>
          <a:bodyPr wrap="square">
            <a:spAutoFit/>
          </a:bodyPr>
          <a:lstStyle/>
          <a:p>
            <a:pPr eaLnBrk="1" hangingPunct="1">
              <a:spcAft>
                <a:spcPts val="1800"/>
              </a:spcAft>
              <a:buClr>
                <a:srgbClr val="4C4C4C"/>
              </a:buClr>
              <a:buSzTx/>
            </a:pPr>
            <a:r>
              <a:rPr lang="en-US" dirty="0">
                <a:solidFill>
                  <a:schemeClr val="bg1"/>
                </a:solidFill>
                <a:ea typeface="Arial" charset="0"/>
                <a:cs typeface="Arial" charset="0"/>
              </a:rPr>
              <a:t>What’s the best-reviewed restaurant? Most expensive?</a:t>
            </a:r>
            <a:endParaRPr lang="en-US" dirty="0">
              <a:solidFill>
                <a:schemeClr val="bg1"/>
              </a:solidFill>
              <a:latin typeface="Courier New" charset="0"/>
              <a:ea typeface="Courier New" charset="0"/>
              <a:cs typeface="Courier New" charset="0"/>
            </a:endParaRP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606402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A return to plotting</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819275"/>
            <a:ext cx="8610600" cy="45704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altLang="en-US" sz="2400" dirty="0">
                <a:latin typeface="Arial" charset="0"/>
                <a:ea typeface="Arial" charset="0"/>
                <a:cs typeface="Arial" charset="0"/>
              </a:rPr>
              <a:t>Open the </a:t>
            </a:r>
            <a:r>
              <a:rPr lang="en-US" altLang="en-US" sz="2400" dirty="0">
                <a:latin typeface="Arial" charset="0"/>
                <a:ea typeface="Arial" charset="0"/>
                <a:cs typeface="Arial" charset="0"/>
                <a:hlinkClick r:id="rId3"/>
              </a:rPr>
              <a:t>Unit 6 Starter File</a:t>
            </a:r>
            <a:r>
              <a:rPr lang="en-US" altLang="en-US" sz="2400" dirty="0">
                <a:latin typeface="Arial" charset="0"/>
                <a:ea typeface="Arial" charset="0"/>
                <a:cs typeface="Arial" charset="0"/>
              </a:rPr>
              <a:t>, Save a Copy, and click Run</a:t>
            </a:r>
          </a:p>
          <a:p>
            <a:pPr marL="342900" indent="-342900" eaLnBrk="1" hangingPunct="1">
              <a:spcAft>
                <a:spcPts val="1800"/>
              </a:spcAft>
              <a:buClr>
                <a:srgbClr val="4C4C4C"/>
              </a:buClr>
              <a:buSzTx/>
            </a:pPr>
            <a:r>
              <a:rPr lang="en-US" altLang="en-US" sz="2400" dirty="0">
                <a:latin typeface="Arial" charset="0"/>
                <a:ea typeface="Arial" charset="0"/>
                <a:cs typeface="Arial" charset="0"/>
              </a:rPr>
              <a:t>Define </a:t>
            </a:r>
            <a:r>
              <a:rPr lang="en-US" altLang="en-US" sz="2400" dirty="0">
                <a:latin typeface="Courier New" charset="0"/>
                <a:ea typeface="Courier New" charset="0"/>
                <a:cs typeface="Courier New" charset="0"/>
              </a:rPr>
              <a:t>ratings-list</a:t>
            </a:r>
            <a:r>
              <a:rPr lang="en-US" altLang="en-US" sz="2400" dirty="0">
                <a:latin typeface="Arial" charset="0"/>
                <a:ea typeface="Arial" charset="0"/>
                <a:cs typeface="Arial" charset="0"/>
              </a:rPr>
              <a:t> and </a:t>
            </a:r>
            <a:r>
              <a:rPr lang="en-US" altLang="en-US" sz="2400" dirty="0">
                <a:latin typeface="Courier New" charset="0"/>
                <a:ea typeface="Courier New" charset="0"/>
                <a:cs typeface="Courier New" charset="0"/>
              </a:rPr>
              <a:t>prices-list,</a:t>
            </a:r>
            <a:r>
              <a:rPr lang="en-US" altLang="en-US" sz="2400" dirty="0">
                <a:latin typeface="Arial" charset="0"/>
                <a:ea typeface="Arial" charset="0"/>
                <a:cs typeface="Arial" charset="0"/>
              </a:rPr>
              <a:t> by extracting those two columns from the table.</a:t>
            </a:r>
          </a:p>
          <a:p>
            <a:pPr marL="342900" indent="-342900" eaLnBrk="1" hangingPunct="1">
              <a:spcAft>
                <a:spcPts val="1800"/>
              </a:spcAft>
              <a:buClr>
                <a:srgbClr val="4C4C4C"/>
              </a:buClr>
              <a:buSzTx/>
            </a:pPr>
            <a:r>
              <a:rPr lang="en-US" altLang="en-US" sz="2400" dirty="0">
                <a:latin typeface="Arial" charset="0"/>
                <a:ea typeface="Arial" charset="0"/>
                <a:cs typeface="Arial" charset="0"/>
              </a:rPr>
              <a:t>What’s the mean rating of all the restaurants?</a:t>
            </a:r>
          </a:p>
          <a:p>
            <a:pPr marL="342900" indent="-342900" eaLnBrk="1" hangingPunct="1">
              <a:spcAft>
                <a:spcPts val="1800"/>
              </a:spcAft>
              <a:buClr>
                <a:srgbClr val="4C4C4C"/>
              </a:buClr>
              <a:buSzTx/>
            </a:pPr>
            <a:r>
              <a:rPr lang="en-US" altLang="en-US" sz="2400" dirty="0">
                <a:latin typeface="Arial" charset="0"/>
                <a:ea typeface="Arial" charset="0"/>
                <a:cs typeface="Arial" charset="0"/>
              </a:rPr>
              <a:t>Use a histogram to visualize the prices in this table</a:t>
            </a:r>
          </a:p>
          <a:p>
            <a:pPr marL="342900" indent="-342900" eaLnBrk="1" hangingPunct="1">
              <a:spcAft>
                <a:spcPts val="1800"/>
              </a:spcAft>
              <a:buClr>
                <a:srgbClr val="4C4C4C"/>
              </a:buClr>
              <a:buSzTx/>
            </a:pPr>
            <a:r>
              <a:rPr lang="en-US" altLang="en-US" sz="2400" dirty="0">
                <a:latin typeface="Arial" charset="0"/>
                <a:ea typeface="Arial" charset="0"/>
                <a:cs typeface="Arial" charset="0"/>
              </a:rPr>
              <a:t>Create a scatterplot of the prices and ratings</a:t>
            </a:r>
          </a:p>
          <a:p>
            <a:pPr marL="342900" indent="-342900" eaLnBrk="1" hangingPunct="1">
              <a:spcAft>
                <a:spcPts val="1800"/>
              </a:spcAft>
              <a:buClr>
                <a:srgbClr val="4C4C4C"/>
              </a:buClr>
              <a:buSzTx/>
            </a:pPr>
            <a:r>
              <a:rPr lang="en-US" altLang="en-US" sz="2400" dirty="0">
                <a:latin typeface="Arial" charset="0"/>
                <a:ea typeface="Arial" charset="0"/>
                <a:cs typeface="Arial" charset="0"/>
              </a:rPr>
              <a:t>Based on this plot, do you see a pattern </a:t>
            </a:r>
            <a:r>
              <a:rPr lang="mr-IN" altLang="en-US" sz="2400" dirty="0">
                <a:latin typeface="Arial" charset="0"/>
                <a:ea typeface="Arial" charset="0"/>
                <a:cs typeface="Arial" charset="0"/>
              </a:rPr>
              <a:t>–</a:t>
            </a:r>
            <a:r>
              <a:rPr lang="en-US" altLang="en-US" sz="2400" dirty="0">
                <a:latin typeface="Arial" charset="0"/>
                <a:ea typeface="Arial" charset="0"/>
                <a:cs typeface="Arial" charset="0"/>
              </a:rPr>
              <a:t> a </a:t>
            </a:r>
            <a:r>
              <a:rPr lang="en-US" altLang="en-US" sz="2400" i="1" dirty="0">
                <a:latin typeface="Arial" charset="0"/>
                <a:ea typeface="Arial" charset="0"/>
                <a:cs typeface="Arial" charset="0"/>
              </a:rPr>
              <a:t>relationship – </a:t>
            </a:r>
            <a:r>
              <a:rPr lang="en-US" altLang="en-US" sz="2400" dirty="0">
                <a:latin typeface="Arial" charset="0"/>
                <a:ea typeface="Arial" charset="0"/>
                <a:cs typeface="Arial" charset="0"/>
              </a:rPr>
              <a:t>between price and rating?</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568773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191000" y="1295400"/>
            <a:ext cx="4445000" cy="4699000"/>
          </a:xfrm>
          <a:prstGeom prst="rect">
            <a:avLst/>
          </a:prstGeom>
        </p:spPr>
      </p:pic>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a:t>A return to scatterplots</a:t>
            </a:r>
            <a:endParaRPr lang="en-US" dirty="0">
              <a:latin typeface="Courier New" charset="0"/>
              <a:ea typeface="Courier New" charset="0"/>
              <a:cs typeface="Courier New" charset="0"/>
            </a:endParaRPr>
          </a:p>
        </p:txBody>
      </p:sp>
      <p:sp>
        <p:nvSpPr>
          <p:cNvPr id="4" name="TextBox 3"/>
          <p:cNvSpPr txBox="1"/>
          <p:nvPr/>
        </p:nvSpPr>
        <p:spPr>
          <a:xfrm>
            <a:off x="115824" y="1828800"/>
            <a:ext cx="3922776" cy="3785652"/>
          </a:xfrm>
          <a:prstGeom prst="rect">
            <a:avLst/>
          </a:prstGeom>
          <a:noFill/>
        </p:spPr>
        <p:txBody>
          <a:bodyPr wrap="square" rtlCol="0">
            <a:spAutoFit/>
          </a:bodyPr>
          <a:lstStyle/>
          <a:p>
            <a:pPr marL="342900" indent="-342900">
              <a:lnSpc>
                <a:spcPct val="200000"/>
              </a:lnSpc>
              <a:buFont typeface="Arial" charset="0"/>
              <a:buChar char="•"/>
            </a:pPr>
            <a:r>
              <a:rPr lang="en-US" dirty="0">
                <a:solidFill>
                  <a:schemeClr val="bg1"/>
                </a:solidFill>
              </a:rPr>
              <a:t>Is there a trend?</a:t>
            </a:r>
          </a:p>
          <a:p>
            <a:pPr marL="342900" indent="-342900">
              <a:lnSpc>
                <a:spcPct val="200000"/>
              </a:lnSpc>
              <a:buFont typeface="Arial" charset="0"/>
              <a:buChar char="•"/>
            </a:pPr>
            <a:r>
              <a:rPr lang="en-US" dirty="0">
                <a:solidFill>
                  <a:schemeClr val="bg1"/>
                </a:solidFill>
              </a:rPr>
              <a:t>Are there </a:t>
            </a:r>
            <a:r>
              <a:rPr lang="en-US" b="1" i="1" dirty="0">
                <a:solidFill>
                  <a:schemeClr val="bg1"/>
                </a:solidFill>
              </a:rPr>
              <a:t>outliers</a:t>
            </a:r>
            <a:r>
              <a:rPr lang="en-US" dirty="0">
                <a:solidFill>
                  <a:schemeClr val="bg1"/>
                </a:solidFill>
              </a:rPr>
              <a:t>?</a:t>
            </a:r>
          </a:p>
          <a:p>
            <a:pPr marL="342900" indent="-342900">
              <a:lnSpc>
                <a:spcPct val="200000"/>
              </a:lnSpc>
              <a:buFont typeface="Arial" charset="0"/>
              <a:buChar char="•"/>
            </a:pPr>
            <a:r>
              <a:rPr lang="en-US" dirty="0">
                <a:solidFill>
                  <a:schemeClr val="bg1"/>
                </a:solidFill>
              </a:rPr>
              <a:t>Hover over each dot.</a:t>
            </a:r>
          </a:p>
          <a:p>
            <a:pPr marL="342900" indent="-342900">
              <a:lnSpc>
                <a:spcPct val="200000"/>
              </a:lnSpc>
              <a:buFont typeface="Arial" charset="0"/>
              <a:buChar char="•"/>
            </a:pPr>
            <a:r>
              <a:rPr lang="en-US" dirty="0">
                <a:solidFill>
                  <a:schemeClr val="bg1"/>
                </a:solidFill>
              </a:rPr>
              <a:t>Which dot is “Spike’s”?</a:t>
            </a:r>
          </a:p>
          <a:p>
            <a:pPr marL="342900" indent="-342900">
              <a:lnSpc>
                <a:spcPct val="200000"/>
              </a:lnSpc>
              <a:buFont typeface="Arial" charset="0"/>
              <a:buChar char="•"/>
            </a:pPr>
            <a:r>
              <a:rPr lang="en-US" dirty="0">
                <a:solidFill>
                  <a:schemeClr val="bg1"/>
                </a:solidFill>
              </a:rPr>
              <a:t>Complete Page 21</a:t>
            </a:r>
            <a:r>
              <a:rPr lang="mr-IN" dirty="0">
                <a:solidFill>
                  <a:schemeClr val="bg1"/>
                </a:solidFill>
              </a:rPr>
              <a:t>…</a:t>
            </a:r>
            <a:endParaRPr lang="en-US" dirty="0">
              <a:solidFill>
                <a:schemeClr val="bg1"/>
              </a:solidFill>
            </a:endParaRPr>
          </a:p>
        </p:txBody>
      </p:sp>
      <p:sp>
        <p:nvSpPr>
          <p:cNvPr id="5" name="Footer Placeholder 4"/>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677374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a:t>A return to scatterplots</a:t>
            </a:r>
            <a:endParaRPr lang="en-US" dirty="0">
              <a:latin typeface="Courier New" charset="0"/>
              <a:ea typeface="Courier New" charset="0"/>
              <a:cs typeface="Courier New" charset="0"/>
            </a:endParaRPr>
          </a:p>
        </p:txBody>
      </p:sp>
      <p:sp>
        <p:nvSpPr>
          <p:cNvPr id="4" name="TextBox 3"/>
          <p:cNvSpPr txBox="1"/>
          <p:nvPr/>
        </p:nvSpPr>
        <p:spPr>
          <a:xfrm>
            <a:off x="115824" y="1828800"/>
            <a:ext cx="8570976" cy="3785652"/>
          </a:xfrm>
          <a:prstGeom prst="rect">
            <a:avLst/>
          </a:prstGeom>
          <a:noFill/>
        </p:spPr>
        <p:txBody>
          <a:bodyPr wrap="square" rtlCol="0">
            <a:spAutoFit/>
          </a:bodyPr>
          <a:lstStyle/>
          <a:p>
            <a:pPr marL="342900" indent="-342900">
              <a:buFont typeface="Arial" charset="0"/>
              <a:buChar char="•"/>
            </a:pPr>
            <a:r>
              <a:rPr lang="en-US" dirty="0">
                <a:solidFill>
                  <a:schemeClr val="bg1"/>
                </a:solidFill>
              </a:rPr>
              <a:t>For practice, make a scatterplot showing the </a:t>
            </a:r>
            <a:r>
              <a:rPr lang="en-US" dirty="0" err="1">
                <a:solidFill>
                  <a:schemeClr val="bg1"/>
                </a:solidFill>
                <a:latin typeface="Courier New" charset="0"/>
                <a:ea typeface="Courier New" charset="0"/>
                <a:cs typeface="Courier New" charset="0"/>
              </a:rPr>
              <a:t>gdp</a:t>
            </a:r>
            <a:r>
              <a:rPr lang="en-US" dirty="0">
                <a:solidFill>
                  <a:schemeClr val="bg1"/>
                </a:solidFill>
              </a:rPr>
              <a:t> v. </a:t>
            </a:r>
            <a:r>
              <a:rPr lang="en-US" dirty="0">
                <a:solidFill>
                  <a:schemeClr val="bg1"/>
                </a:solidFill>
                <a:latin typeface="Courier New" charset="0"/>
                <a:ea typeface="Courier New" charset="0"/>
                <a:cs typeface="Courier New" charset="0"/>
              </a:rPr>
              <a:t>median-life-expectancy</a:t>
            </a:r>
            <a:r>
              <a:rPr lang="en-US" dirty="0">
                <a:solidFill>
                  <a:schemeClr val="bg1"/>
                </a:solidFill>
              </a:rPr>
              <a:t> from </a:t>
            </a:r>
            <a:r>
              <a:rPr lang="en-US" dirty="0">
                <a:solidFill>
                  <a:schemeClr val="bg1"/>
                </a:solidFill>
                <a:latin typeface="Courier New" charset="0"/>
                <a:ea typeface="Courier New" charset="0"/>
                <a:cs typeface="Courier New" charset="0"/>
              </a:rPr>
              <a:t>countries</a:t>
            </a:r>
            <a:endParaRPr lang="en-US" dirty="0">
              <a:solidFill>
                <a:schemeClr val="bg1"/>
              </a:solidFill>
            </a:endParaRPr>
          </a:p>
          <a:p>
            <a:pPr marL="342900" indent="-342900">
              <a:lnSpc>
                <a:spcPct val="200000"/>
              </a:lnSpc>
              <a:buFont typeface="Arial" charset="0"/>
              <a:buChar char="•"/>
            </a:pPr>
            <a:endParaRPr lang="en-US" dirty="0">
              <a:solidFill>
                <a:schemeClr val="bg1"/>
              </a:solidFill>
            </a:endParaRPr>
          </a:p>
          <a:p>
            <a:pPr marL="342900" indent="-342900">
              <a:lnSpc>
                <a:spcPct val="200000"/>
              </a:lnSpc>
              <a:buFont typeface="Arial" charset="0"/>
              <a:buChar char="•"/>
            </a:pPr>
            <a:r>
              <a:rPr lang="en-US" dirty="0">
                <a:solidFill>
                  <a:schemeClr val="bg1"/>
                </a:solidFill>
              </a:rPr>
              <a:t>Is it positive or negative?</a:t>
            </a:r>
          </a:p>
          <a:p>
            <a:pPr marL="342900" indent="-342900">
              <a:lnSpc>
                <a:spcPct val="200000"/>
              </a:lnSpc>
              <a:buFont typeface="Arial" charset="0"/>
              <a:buChar char="•"/>
            </a:pPr>
            <a:endParaRPr lang="en-US" dirty="0">
              <a:solidFill>
                <a:schemeClr val="bg1"/>
              </a:solidFill>
            </a:endParaRPr>
          </a:p>
          <a:p>
            <a:pPr marL="342900" indent="-342900">
              <a:lnSpc>
                <a:spcPct val="200000"/>
              </a:lnSpc>
              <a:buFont typeface="Arial" charset="0"/>
              <a:buChar char="•"/>
            </a:pPr>
            <a:r>
              <a:rPr lang="en-US" dirty="0">
                <a:solidFill>
                  <a:schemeClr val="bg1"/>
                </a:solidFill>
              </a:rPr>
              <a:t>Are there </a:t>
            </a:r>
            <a:r>
              <a:rPr lang="en-US" b="1" i="1" dirty="0">
                <a:solidFill>
                  <a:schemeClr val="bg1"/>
                </a:solidFill>
              </a:rPr>
              <a:t>outliers</a:t>
            </a:r>
            <a:r>
              <a:rPr lang="en-US" dirty="0">
                <a:solidFill>
                  <a:schemeClr val="bg1"/>
                </a:solidFill>
              </a:rPr>
              <a:t>?</a:t>
            </a:r>
          </a:p>
        </p:txBody>
      </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567992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animEffect transition="in" filter="fade">
                                      <p:cBhvr>
                                        <p:cTn id="17"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Seeing Correlations</a:t>
            </a:r>
            <a:endParaRPr lang="en-US" dirty="0">
              <a:latin typeface="Courier New" charset="0"/>
              <a:ea typeface="Courier New" charset="0"/>
              <a:cs typeface="Courier New" charset="0"/>
            </a:endParaRPr>
          </a:p>
        </p:txBody>
      </p:sp>
      <p:sp>
        <p:nvSpPr>
          <p:cNvPr id="4" name="TextBox 3"/>
          <p:cNvSpPr txBox="1"/>
          <p:nvPr/>
        </p:nvSpPr>
        <p:spPr>
          <a:xfrm>
            <a:off x="115824" y="1828800"/>
            <a:ext cx="6284976" cy="4154984"/>
          </a:xfrm>
          <a:prstGeom prst="rect">
            <a:avLst/>
          </a:prstGeom>
          <a:noFill/>
        </p:spPr>
        <p:txBody>
          <a:bodyPr wrap="square" rtlCol="0">
            <a:spAutoFit/>
          </a:bodyPr>
          <a:lstStyle/>
          <a:p>
            <a:pPr marL="342900" indent="-342900">
              <a:buFont typeface="Arial" charset="0"/>
              <a:buChar char="•"/>
            </a:pPr>
            <a:r>
              <a:rPr lang="en-US" dirty="0">
                <a:solidFill>
                  <a:schemeClr val="bg1"/>
                </a:solidFill>
              </a:rPr>
              <a:t>Positive v. Negative Correlation</a:t>
            </a:r>
          </a:p>
          <a:p>
            <a:pPr marL="342900" indent="-342900">
              <a:buFont typeface="Arial" charset="0"/>
              <a:buChar char="•"/>
            </a:pPr>
            <a:endParaRPr lang="en-US" dirty="0">
              <a:solidFill>
                <a:schemeClr val="bg1"/>
              </a:solidFill>
            </a:endParaRPr>
          </a:p>
          <a:p>
            <a:pPr marL="342900" indent="-342900">
              <a:buFont typeface="Arial" charset="0"/>
              <a:buChar char="•"/>
            </a:pPr>
            <a:r>
              <a:rPr lang="en-US" dirty="0">
                <a:solidFill>
                  <a:schemeClr val="bg1"/>
                </a:solidFill>
              </a:rPr>
              <a:t>Using the relationship to make a </a:t>
            </a:r>
            <a:r>
              <a:rPr lang="en-US" i="1" dirty="0">
                <a:solidFill>
                  <a:schemeClr val="bg1"/>
                </a:solidFill>
              </a:rPr>
              <a:t>prediction</a:t>
            </a:r>
          </a:p>
          <a:p>
            <a:pPr marL="342900" indent="-342900">
              <a:buFont typeface="Arial" charset="0"/>
              <a:buChar char="•"/>
            </a:pPr>
            <a:endParaRPr lang="en-US" i="1" dirty="0">
              <a:solidFill>
                <a:schemeClr val="bg1"/>
              </a:solidFill>
            </a:endParaRPr>
          </a:p>
          <a:p>
            <a:pPr marL="342900" indent="-342900">
              <a:buFont typeface="Arial" charset="0"/>
              <a:buChar char="•"/>
            </a:pPr>
            <a:r>
              <a:rPr lang="en-US" dirty="0">
                <a:solidFill>
                  <a:schemeClr val="bg1"/>
                </a:solidFill>
              </a:rPr>
              <a:t>What rating would we expect a $16 restaurant to have?</a:t>
            </a:r>
          </a:p>
          <a:p>
            <a:pPr marL="342900" indent="-342900">
              <a:buFont typeface="Arial" charset="0"/>
              <a:buChar char="•"/>
            </a:pPr>
            <a:endParaRPr lang="en-US" dirty="0">
              <a:solidFill>
                <a:schemeClr val="bg1"/>
              </a:solidFill>
            </a:endParaRPr>
          </a:p>
          <a:p>
            <a:pPr marL="342900" indent="-342900">
              <a:buFont typeface="Arial" charset="0"/>
              <a:buChar char="•"/>
            </a:pPr>
            <a:r>
              <a:rPr lang="en-US" dirty="0">
                <a:solidFill>
                  <a:schemeClr val="bg1"/>
                </a:solidFill>
              </a:rPr>
              <a:t>Correlations aren’t perfect predictors! </a:t>
            </a:r>
          </a:p>
          <a:p>
            <a:pPr marL="342900" indent="-342900">
              <a:buFont typeface="Arial" charset="0"/>
              <a:buChar char="•"/>
            </a:pPr>
            <a:endParaRPr lang="en-US" dirty="0">
              <a:solidFill>
                <a:schemeClr val="bg1"/>
              </a:solidFill>
            </a:endParaRPr>
          </a:p>
          <a:p>
            <a:pPr marL="342900" indent="-342900">
              <a:buFont typeface="Arial" charset="0"/>
              <a:buChar char="•"/>
            </a:pPr>
            <a:r>
              <a:rPr lang="en-US" dirty="0">
                <a:solidFill>
                  <a:schemeClr val="bg1"/>
                </a:solidFill>
              </a:rPr>
              <a:t>Brainstorm 3 correlations you can think of</a:t>
            </a:r>
          </a:p>
        </p:txBody>
      </p:sp>
      <p:pic>
        <p:nvPicPr>
          <p:cNvPr id="5" name="Picture 4"/>
          <p:cNvPicPr>
            <a:picLocks noChangeAspect="1"/>
          </p:cNvPicPr>
          <p:nvPr/>
        </p:nvPicPr>
        <p:blipFill>
          <a:blip r:embed="rId2"/>
          <a:stretch>
            <a:fillRect/>
          </a:stretch>
        </p:blipFill>
        <p:spPr>
          <a:xfrm>
            <a:off x="5948955" y="2286000"/>
            <a:ext cx="3027405" cy="3200400"/>
          </a:xfrm>
          <a:prstGeom prst="rect">
            <a:avLst/>
          </a:prstGeom>
        </p:spPr>
      </p:pic>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554301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animEffect transition="in" filter="fade">
                                      <p:cBhvr>
                                        <p:cTn id="17" dur="500"/>
                                        <p:tgtEl>
                                          <p:spTgt spid="4">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6" end="6"/>
                                            </p:txEl>
                                          </p:spTgt>
                                        </p:tgtEl>
                                        <p:attrNameLst>
                                          <p:attrName>style.visibility</p:attrName>
                                        </p:attrNameLst>
                                      </p:cBhvr>
                                      <p:to>
                                        <p:strVal val="visible"/>
                                      </p:to>
                                    </p:set>
                                    <p:animEffect transition="in" filter="fade">
                                      <p:cBhvr>
                                        <p:cTn id="22" dur="500"/>
                                        <p:tgtEl>
                                          <p:spTgt spid="4">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animEffect transition="in" filter="fade">
                                      <p:cBhvr>
                                        <p:cTn id="27" dur="500"/>
                                        <p:tgtEl>
                                          <p:spTgt spid="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Measuring Correlation Strength</a:t>
            </a:r>
            <a:endParaRPr lang="en-US" dirty="0">
              <a:latin typeface="Courier New" charset="0"/>
              <a:ea typeface="Courier New" charset="0"/>
              <a:cs typeface="Courier New" charset="0"/>
            </a:endParaRPr>
          </a:p>
        </p:txBody>
      </p:sp>
      <p:sp>
        <p:nvSpPr>
          <p:cNvPr id="4" name="TextBox 3"/>
          <p:cNvSpPr txBox="1"/>
          <p:nvPr/>
        </p:nvSpPr>
        <p:spPr>
          <a:xfrm>
            <a:off x="152400" y="1828800"/>
            <a:ext cx="5446776" cy="2677656"/>
          </a:xfrm>
          <a:prstGeom prst="rect">
            <a:avLst/>
          </a:prstGeom>
          <a:noFill/>
        </p:spPr>
        <p:txBody>
          <a:bodyPr wrap="square" rtlCol="0">
            <a:spAutoFit/>
          </a:bodyPr>
          <a:lstStyle/>
          <a:p>
            <a:pPr marL="342900" indent="-342900">
              <a:buFont typeface="Arial" charset="0"/>
              <a:buChar char="•"/>
            </a:pPr>
            <a:r>
              <a:rPr lang="en-US" dirty="0">
                <a:solidFill>
                  <a:schemeClr val="bg1"/>
                </a:solidFill>
              </a:rPr>
              <a:t>Line of Best Fit</a:t>
            </a:r>
          </a:p>
          <a:p>
            <a:pPr marL="342900" indent="-342900">
              <a:buFont typeface="Arial" charset="0"/>
              <a:buChar char="•"/>
            </a:pPr>
            <a:endParaRPr lang="en-US" dirty="0">
              <a:solidFill>
                <a:schemeClr val="bg1"/>
              </a:solidFill>
            </a:endParaRPr>
          </a:p>
          <a:p>
            <a:pPr marL="342900" indent="-342900">
              <a:buFont typeface="Arial" charset="0"/>
              <a:buChar char="•"/>
            </a:pPr>
            <a:r>
              <a:rPr lang="en-US" dirty="0">
                <a:solidFill>
                  <a:schemeClr val="bg1"/>
                </a:solidFill>
              </a:rPr>
              <a:t>Predictor Function</a:t>
            </a:r>
            <a:endParaRPr lang="en-US" i="1" dirty="0">
              <a:solidFill>
                <a:schemeClr val="bg1"/>
              </a:solidFill>
            </a:endParaRPr>
          </a:p>
          <a:p>
            <a:pPr marL="342900" indent="-342900">
              <a:buFont typeface="Arial" charset="0"/>
              <a:buChar char="•"/>
            </a:pPr>
            <a:endParaRPr lang="en-US" i="1" dirty="0">
              <a:solidFill>
                <a:schemeClr val="bg1"/>
              </a:solidFill>
            </a:endParaRPr>
          </a:p>
          <a:p>
            <a:pPr marL="342900" indent="-342900">
              <a:buFont typeface="Arial" charset="0"/>
              <a:buChar char="•"/>
            </a:pPr>
            <a:r>
              <a:rPr lang="en-US" dirty="0">
                <a:solidFill>
                  <a:schemeClr val="bg1"/>
                </a:solidFill>
              </a:rPr>
              <a:t>Good v. Bad Predictors</a:t>
            </a:r>
          </a:p>
          <a:p>
            <a:pPr marL="342900" indent="-342900">
              <a:buFont typeface="Arial" charset="0"/>
              <a:buChar char="•"/>
            </a:pPr>
            <a:endParaRPr lang="en-US" dirty="0">
              <a:solidFill>
                <a:schemeClr val="bg1"/>
              </a:solidFill>
            </a:endParaRPr>
          </a:p>
          <a:p>
            <a:pPr marL="342900" indent="-342900">
              <a:buFont typeface="Arial" charset="0"/>
              <a:buChar char="•"/>
            </a:pPr>
            <a:r>
              <a:rPr lang="en-US" dirty="0">
                <a:solidFill>
                  <a:schemeClr val="bg1"/>
                </a:solidFill>
              </a:rPr>
              <a:t>Turn to Page 22</a:t>
            </a:r>
            <a:r>
              <a:rPr lang="mr-IN" dirty="0">
                <a:solidFill>
                  <a:schemeClr val="bg1"/>
                </a:solidFill>
              </a:rPr>
              <a:t>…</a:t>
            </a:r>
            <a:endParaRPr lang="en-US" dirty="0">
              <a:solidFill>
                <a:schemeClr val="bg1"/>
              </a:solidFill>
            </a:endParaRPr>
          </a:p>
        </p:txBody>
      </p:sp>
      <p:pic>
        <p:nvPicPr>
          <p:cNvPr id="2" name="Picture 1"/>
          <p:cNvPicPr>
            <a:picLocks noChangeAspect="1"/>
          </p:cNvPicPr>
          <p:nvPr/>
        </p:nvPicPr>
        <p:blipFill>
          <a:blip r:embed="rId2"/>
          <a:stretch>
            <a:fillRect/>
          </a:stretch>
        </p:blipFill>
        <p:spPr>
          <a:xfrm>
            <a:off x="4267200" y="1549399"/>
            <a:ext cx="4733325" cy="5003801"/>
          </a:xfrm>
          <a:prstGeom prst="rect">
            <a:avLst/>
          </a:prstGeom>
        </p:spPr>
      </p:pic>
      <p:pic>
        <p:nvPicPr>
          <p:cNvPr id="6" name="Picture 5"/>
          <p:cNvPicPr>
            <a:picLocks noChangeAspect="1"/>
          </p:cNvPicPr>
          <p:nvPr/>
        </p:nvPicPr>
        <p:blipFill>
          <a:blip r:embed="rId3"/>
          <a:stretch>
            <a:fillRect/>
          </a:stretch>
        </p:blipFill>
        <p:spPr>
          <a:xfrm>
            <a:off x="4282440" y="1574945"/>
            <a:ext cx="4709160" cy="4978255"/>
          </a:xfrm>
          <a:prstGeom prst="rect">
            <a:avLst/>
          </a:prstGeom>
        </p:spPr>
      </p:pic>
      <p:sp>
        <p:nvSpPr>
          <p:cNvPr id="5" name="Footer Placeholder 4"/>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647832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4" end="4"/>
                                            </p:txEl>
                                          </p:spTgt>
                                        </p:tgtEl>
                                        <p:attrNameLst>
                                          <p:attrName>style.visibility</p:attrName>
                                        </p:attrNameLst>
                                      </p:cBhvr>
                                      <p:to>
                                        <p:strVal val="visible"/>
                                      </p:to>
                                    </p:set>
                                    <p:animEffect transition="in" filter="fade">
                                      <p:cBhvr>
                                        <p:cTn id="22" dur="500"/>
                                        <p:tgtEl>
                                          <p:spTgt spid="4">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nodeType="clickEffect">
                                  <p:stCondLst>
                                    <p:cond delay="0"/>
                                  </p:stCondLst>
                                  <p:childTnLst>
                                    <p:animEffect transition="out" filter="fade">
                                      <p:cBhvr>
                                        <p:cTn id="26" dur="500"/>
                                        <p:tgtEl>
                                          <p:spTgt spid="2"/>
                                        </p:tgtEl>
                                      </p:cBhvr>
                                    </p:animEffect>
                                    <p:set>
                                      <p:cBhvr>
                                        <p:cTn id="27" dur="1" fill="hold">
                                          <p:stCondLst>
                                            <p:cond delay="499"/>
                                          </p:stCondLst>
                                        </p:cTn>
                                        <p:tgtEl>
                                          <p:spTgt spid="2"/>
                                        </p:tgtEl>
                                        <p:attrNameLst>
                                          <p:attrName>style.visibility</p:attrName>
                                        </p:attrNameLst>
                                      </p:cBhvr>
                                      <p:to>
                                        <p:strVal val="hidden"/>
                                      </p:to>
                                    </p:set>
                                  </p:childTnLst>
                                </p:cTn>
                              </p:par>
                              <p:par>
                                <p:cTn id="28" presetID="10" presetClass="entr" presetSubtype="0" fill="hold" nodeType="with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fade">
                                      <p:cBhvr>
                                        <p:cTn id="30" dur="500"/>
                                        <p:tgtEl>
                                          <p:spTgt spid="6"/>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4">
                                            <p:txEl>
                                              <p:pRg st="6" end="6"/>
                                            </p:txEl>
                                          </p:spTgt>
                                        </p:tgtEl>
                                        <p:attrNameLst>
                                          <p:attrName>style.visibility</p:attrName>
                                        </p:attrNameLst>
                                      </p:cBhvr>
                                      <p:to>
                                        <p:strVal val="visible"/>
                                      </p:to>
                                    </p:set>
                                    <p:animEffect transition="in" filter="fade">
                                      <p:cBhvr>
                                        <p:cTn id="35"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Linear Regression* and r</a:t>
            </a:r>
            <a:r>
              <a:rPr lang="en-US" baseline="30000" dirty="0"/>
              <a:t>2</a:t>
            </a:r>
            <a:endParaRPr lang="en-US" dirty="0">
              <a:latin typeface="Courier New" charset="0"/>
              <a:ea typeface="Courier New" charset="0"/>
              <a:cs typeface="Courier New" charset="0"/>
            </a:endParaRPr>
          </a:p>
        </p:txBody>
      </p:sp>
      <p:sp>
        <p:nvSpPr>
          <p:cNvPr id="4" name="TextBox 3"/>
          <p:cNvSpPr txBox="1"/>
          <p:nvPr/>
        </p:nvSpPr>
        <p:spPr>
          <a:xfrm>
            <a:off x="0" y="1600200"/>
            <a:ext cx="9296400" cy="4431983"/>
          </a:xfrm>
          <a:prstGeom prst="rect">
            <a:avLst/>
          </a:prstGeom>
          <a:noFill/>
        </p:spPr>
        <p:txBody>
          <a:bodyPr wrap="square" rtlCol="0">
            <a:spAutoFit/>
          </a:bodyPr>
          <a:lstStyle/>
          <a:p>
            <a:r>
              <a:rPr lang="en-US" sz="2000" dirty="0">
                <a:solidFill>
                  <a:schemeClr val="accent1"/>
                </a:solidFill>
                <a:latin typeface="Courier New" charset="0"/>
                <a:ea typeface="Courier New" charset="0"/>
                <a:cs typeface="Courier New" charset="0"/>
              </a:rPr>
              <a:t>#linear-regression :: List&lt;</a:t>
            </a:r>
            <a:r>
              <a:rPr lang="en-US" sz="2000" dirty="0" err="1">
                <a:solidFill>
                  <a:schemeClr val="accent1"/>
                </a:solidFill>
                <a:latin typeface="Courier New" charset="0"/>
                <a:ea typeface="Courier New" charset="0"/>
                <a:cs typeface="Courier New" charset="0"/>
              </a:rPr>
              <a:t>Num</a:t>
            </a:r>
            <a:r>
              <a:rPr lang="en-US" sz="2000" dirty="0">
                <a:solidFill>
                  <a:schemeClr val="accent1"/>
                </a:solidFill>
                <a:latin typeface="Courier New" charset="0"/>
                <a:ea typeface="Courier New" charset="0"/>
                <a:cs typeface="Courier New" charset="0"/>
              </a:rPr>
              <a:t>&gt;, List&lt;</a:t>
            </a:r>
            <a:r>
              <a:rPr lang="en-US" sz="2000" dirty="0" err="1">
                <a:solidFill>
                  <a:schemeClr val="accent1"/>
                </a:solidFill>
                <a:latin typeface="Courier New" charset="0"/>
                <a:ea typeface="Courier New" charset="0"/>
                <a:cs typeface="Courier New" charset="0"/>
              </a:rPr>
              <a:t>Num</a:t>
            </a:r>
            <a:r>
              <a:rPr lang="en-US" sz="2000" dirty="0">
                <a:solidFill>
                  <a:schemeClr val="accent1"/>
                </a:solidFill>
                <a:latin typeface="Courier New" charset="0"/>
                <a:ea typeface="Courier New" charset="0"/>
                <a:cs typeface="Courier New" charset="0"/>
              </a:rPr>
              <a:t>&gt; </a:t>
            </a:r>
            <a:r>
              <a:rPr lang="en-US" sz="2000" dirty="0">
                <a:solidFill>
                  <a:schemeClr val="accent1"/>
                </a:solidFill>
                <a:latin typeface="Courier New" charset="0"/>
                <a:ea typeface="Courier New" charset="0"/>
                <a:cs typeface="Courier New" charset="0"/>
                <a:sym typeface="Wingdings"/>
              </a:rPr>
              <a:t></a:t>
            </a:r>
            <a:r>
              <a:rPr lang="en-US" sz="2000" dirty="0">
                <a:solidFill>
                  <a:schemeClr val="accent1"/>
                </a:solidFill>
                <a:latin typeface="Courier New" charset="0"/>
                <a:ea typeface="Courier New" charset="0"/>
                <a:cs typeface="Courier New" charset="0"/>
              </a:rPr>
              <a:t> (</a:t>
            </a:r>
            <a:r>
              <a:rPr lang="en-US" sz="2000" dirty="0" err="1">
                <a:solidFill>
                  <a:schemeClr val="accent1"/>
                </a:solidFill>
                <a:latin typeface="Courier New" charset="0"/>
                <a:ea typeface="Courier New" charset="0"/>
                <a:cs typeface="Courier New" charset="0"/>
              </a:rPr>
              <a:t>Num</a:t>
            </a:r>
            <a:r>
              <a:rPr lang="en-US" sz="2000" dirty="0" err="1">
                <a:solidFill>
                  <a:schemeClr val="accent1"/>
                </a:solidFill>
                <a:latin typeface="Courier New" charset="0"/>
                <a:ea typeface="Courier New" charset="0"/>
                <a:cs typeface="Courier New" charset="0"/>
                <a:sym typeface="Wingdings"/>
              </a:rPr>
              <a:t></a:t>
            </a:r>
            <a:r>
              <a:rPr lang="en-US" sz="2000" dirty="0" err="1">
                <a:solidFill>
                  <a:schemeClr val="accent1"/>
                </a:solidFill>
                <a:latin typeface="Courier New" charset="0"/>
                <a:ea typeface="Courier New" charset="0"/>
                <a:cs typeface="Courier New" charset="0"/>
              </a:rPr>
              <a:t>Num</a:t>
            </a:r>
            <a:r>
              <a:rPr lang="en-US" sz="2000" dirty="0">
                <a:solidFill>
                  <a:schemeClr val="accent1"/>
                </a:solidFill>
                <a:latin typeface="Courier New" charset="0"/>
                <a:ea typeface="Courier New" charset="0"/>
                <a:cs typeface="Courier New" charset="0"/>
              </a:rPr>
              <a:t>)</a:t>
            </a:r>
          </a:p>
          <a:p>
            <a:r>
              <a:rPr lang="en-US" sz="2300" dirty="0">
                <a:solidFill>
                  <a:schemeClr val="bg1"/>
                </a:solidFill>
                <a:latin typeface="Courier New" charset="0"/>
                <a:ea typeface="Courier New" charset="0"/>
                <a:cs typeface="Courier New" charset="0"/>
              </a:rPr>
              <a:t>rating-predictor =</a:t>
            </a:r>
          </a:p>
          <a:p>
            <a:r>
              <a:rPr lang="en-US" sz="2300" dirty="0">
                <a:solidFill>
                  <a:schemeClr val="bg1"/>
                </a:solidFill>
                <a:latin typeface="Courier New" charset="0"/>
                <a:ea typeface="Courier New" charset="0"/>
                <a:cs typeface="Courier New" charset="0"/>
              </a:rPr>
              <a:t>   linear-regression(prices-list, ratings-list)</a:t>
            </a:r>
          </a:p>
          <a:p>
            <a:pPr marL="342900" indent="-342900">
              <a:buFont typeface="Arial" charset="0"/>
              <a:buChar char="•"/>
            </a:pPr>
            <a:endParaRPr lang="en-US" dirty="0">
              <a:solidFill>
                <a:schemeClr val="bg1"/>
              </a:solidFill>
            </a:endParaRPr>
          </a:p>
          <a:p>
            <a:pPr marL="525463" indent="-327025">
              <a:buFont typeface="Arial" charset="0"/>
              <a:buChar char="•"/>
            </a:pPr>
            <a:r>
              <a:rPr lang="en-US" dirty="0">
                <a:solidFill>
                  <a:schemeClr val="bg1"/>
                </a:solidFill>
                <a:latin typeface="Courier New" charset="0"/>
                <a:ea typeface="Courier New" charset="0"/>
                <a:cs typeface="Courier New" charset="0"/>
              </a:rPr>
              <a:t>linear-regression</a:t>
            </a:r>
            <a:r>
              <a:rPr lang="en-US" dirty="0">
                <a:solidFill>
                  <a:schemeClr val="bg1"/>
                </a:solidFill>
              </a:rPr>
              <a:t> is a function that </a:t>
            </a:r>
            <a:r>
              <a:rPr lang="en-US" i="1" dirty="0">
                <a:solidFill>
                  <a:schemeClr val="bg1"/>
                </a:solidFill>
              </a:rPr>
              <a:t>produces a function</a:t>
            </a:r>
          </a:p>
          <a:p>
            <a:pPr marL="525463" indent="-327025">
              <a:buFont typeface="Arial" charset="0"/>
              <a:buChar char="•"/>
            </a:pPr>
            <a:endParaRPr lang="en-US" i="1" dirty="0">
              <a:solidFill>
                <a:schemeClr val="bg1"/>
              </a:solidFill>
            </a:endParaRPr>
          </a:p>
          <a:p>
            <a:pPr marL="525463" indent="-327025">
              <a:buFont typeface="Arial" charset="0"/>
              <a:buChar char="•"/>
            </a:pPr>
            <a:r>
              <a:rPr lang="en-US" dirty="0">
                <a:solidFill>
                  <a:schemeClr val="bg1"/>
                </a:solidFill>
              </a:rPr>
              <a:t>The function is the “best fit” for all the points in the dataset</a:t>
            </a:r>
          </a:p>
          <a:p>
            <a:pPr marL="525463" indent="-327025">
              <a:buFont typeface="Arial" charset="0"/>
              <a:buChar char="•"/>
            </a:pPr>
            <a:endParaRPr lang="en-US" dirty="0">
              <a:solidFill>
                <a:schemeClr val="bg1"/>
              </a:solidFill>
            </a:endParaRPr>
          </a:p>
          <a:p>
            <a:pPr marL="525463" indent="-327025">
              <a:buFont typeface="Arial" charset="0"/>
              <a:buChar char="•"/>
            </a:pPr>
            <a:r>
              <a:rPr lang="en-US" dirty="0">
                <a:solidFill>
                  <a:schemeClr val="bg1"/>
                </a:solidFill>
              </a:rPr>
              <a:t>Type </a:t>
            </a:r>
            <a:r>
              <a:rPr lang="en-US" dirty="0">
                <a:solidFill>
                  <a:schemeClr val="bg1"/>
                </a:solidFill>
                <a:latin typeface="Courier New" charset="0"/>
                <a:ea typeface="Courier New" charset="0"/>
                <a:cs typeface="Courier New" charset="0"/>
              </a:rPr>
              <a:t>rating-predictor(0)</a:t>
            </a:r>
            <a:r>
              <a:rPr lang="en-US" dirty="0">
                <a:solidFill>
                  <a:schemeClr val="bg1"/>
                </a:solidFill>
              </a:rPr>
              <a:t> into the Interactions Area</a:t>
            </a:r>
          </a:p>
          <a:p>
            <a:pPr marL="525463" indent="-327025">
              <a:buFont typeface="Arial" charset="0"/>
              <a:buChar char="•"/>
            </a:pPr>
            <a:endParaRPr lang="en-US" dirty="0">
              <a:solidFill>
                <a:schemeClr val="bg1"/>
              </a:solidFill>
            </a:endParaRPr>
          </a:p>
          <a:p>
            <a:pPr marL="525463" indent="-327025">
              <a:buFont typeface="Arial" charset="0"/>
              <a:buChar char="•"/>
            </a:pPr>
            <a:r>
              <a:rPr lang="en-US" dirty="0">
                <a:solidFill>
                  <a:schemeClr val="bg1"/>
                </a:solidFill>
              </a:rPr>
              <a:t>How could we get the slope and y-intercept of this function?</a:t>
            </a:r>
          </a:p>
          <a:p>
            <a:pPr marL="525463" indent="-327025">
              <a:buFont typeface="Arial" charset="0"/>
              <a:buChar char="•"/>
            </a:pPr>
            <a:endParaRPr lang="en-US" dirty="0">
              <a:solidFill>
                <a:schemeClr val="bg1"/>
              </a:solidFill>
            </a:endParaRPr>
          </a:p>
        </p:txBody>
      </p:sp>
      <p:sp>
        <p:nvSpPr>
          <p:cNvPr id="7" name="Rectangular Callout 6"/>
          <p:cNvSpPr/>
          <p:nvPr/>
        </p:nvSpPr>
        <p:spPr>
          <a:xfrm>
            <a:off x="7239000" y="990600"/>
            <a:ext cx="1524000" cy="533400"/>
          </a:xfrm>
          <a:prstGeom prst="wedgeRectCallout">
            <a:avLst>
              <a:gd name="adj1" fmla="val -38333"/>
              <a:gd name="adj2" fmla="val -132738"/>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i="1" dirty="0"/>
              <a:t>“</a:t>
            </a:r>
            <a:r>
              <a:rPr lang="en-US" i="1" dirty="0" err="1"/>
              <a:t>ish</a:t>
            </a:r>
            <a:r>
              <a:rPr lang="en-US" i="1" dirty="0"/>
              <a:t>”</a:t>
            </a:r>
          </a:p>
        </p:txBody>
      </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664461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fade">
                                      <p:cBhvr>
                                        <p:cTn id="15" dur="500"/>
                                        <p:tgtEl>
                                          <p:spTgt spid="4">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
                                            <p:txEl>
                                              <p:pRg st="4" end="4"/>
                                            </p:txEl>
                                          </p:spTgt>
                                        </p:tgtEl>
                                        <p:attrNameLst>
                                          <p:attrName>style.visibility</p:attrName>
                                        </p:attrNameLst>
                                      </p:cBhvr>
                                      <p:to>
                                        <p:strVal val="visible"/>
                                      </p:to>
                                    </p:set>
                                    <p:animEffect transition="in" filter="fade">
                                      <p:cBhvr>
                                        <p:cTn id="20" dur="500"/>
                                        <p:tgtEl>
                                          <p:spTgt spid="4">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animEffect transition="in" filter="fade">
                                      <p:cBhvr>
                                        <p:cTn id="25" dur="500"/>
                                        <p:tgtEl>
                                          <p:spTgt spid="4">
                                            <p:txEl>
                                              <p:pRg st="6" end="6"/>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4">
                                            <p:txEl>
                                              <p:pRg st="8" end="8"/>
                                            </p:txEl>
                                          </p:spTgt>
                                        </p:tgtEl>
                                        <p:attrNameLst>
                                          <p:attrName>style.visibility</p:attrName>
                                        </p:attrNameLst>
                                      </p:cBhvr>
                                      <p:to>
                                        <p:strVal val="visible"/>
                                      </p:to>
                                    </p:set>
                                    <p:animEffect transition="in" filter="fade">
                                      <p:cBhvr>
                                        <p:cTn id="30" dur="500"/>
                                        <p:tgtEl>
                                          <p:spTgt spid="4">
                                            <p:txEl>
                                              <p:pRg st="8" end="8"/>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animEffect transition="in" filter="fade">
                                      <p:cBhvr>
                                        <p:cTn id="35" dur="500"/>
                                        <p:tgtEl>
                                          <p:spTgt spid="4">
                                            <p:txEl>
                                              <p:pRg st="10" end="10"/>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7"/>
                                        </p:tgtEl>
                                        <p:attrNameLst>
                                          <p:attrName>style.visibility</p:attrName>
                                        </p:attrNameLst>
                                      </p:cBhvr>
                                      <p:to>
                                        <p:strVal val="visible"/>
                                      </p:to>
                                    </p:set>
                                    <p:animEffect transition="in" filter="fade">
                                      <p:cBhvr>
                                        <p:cTn id="4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Correlation &lt;&gt; Causation</a:t>
            </a:r>
            <a:endParaRPr lang="en-US" dirty="0">
              <a:latin typeface="Courier New" charset="0"/>
              <a:ea typeface="Courier New" charset="0"/>
              <a:cs typeface="Courier New" charset="0"/>
            </a:endParaRPr>
          </a:p>
        </p:txBody>
      </p:sp>
      <p:sp>
        <p:nvSpPr>
          <p:cNvPr id="4" name="TextBox 3"/>
          <p:cNvSpPr txBox="1"/>
          <p:nvPr/>
        </p:nvSpPr>
        <p:spPr>
          <a:xfrm>
            <a:off x="457200" y="1828800"/>
            <a:ext cx="8229600" cy="1200329"/>
          </a:xfrm>
          <a:prstGeom prst="rect">
            <a:avLst/>
          </a:prstGeom>
          <a:noFill/>
        </p:spPr>
        <p:txBody>
          <a:bodyPr wrap="square" rtlCol="0">
            <a:spAutoFit/>
          </a:bodyPr>
          <a:lstStyle/>
          <a:p>
            <a:pPr marL="198438"/>
            <a:r>
              <a:rPr lang="en-US" dirty="0">
                <a:solidFill>
                  <a:schemeClr val="bg1"/>
                </a:solidFill>
              </a:rPr>
              <a:t>Just because two measures seem to co-relate does </a:t>
            </a:r>
            <a:r>
              <a:rPr lang="en-US" i="1" dirty="0">
                <a:solidFill>
                  <a:schemeClr val="bg1"/>
                </a:solidFill>
              </a:rPr>
              <a:t>not</a:t>
            </a:r>
            <a:r>
              <a:rPr lang="en-US" dirty="0">
                <a:solidFill>
                  <a:schemeClr val="bg1"/>
                </a:solidFill>
              </a:rPr>
              <a:t> mean that one causes the other!</a:t>
            </a:r>
            <a:endParaRPr lang="en-US" dirty="0">
              <a:solidFill>
                <a:schemeClr val="bg1"/>
              </a:solidFill>
              <a:latin typeface="Courier New" charset="0"/>
              <a:ea typeface="Courier New" charset="0"/>
              <a:cs typeface="Courier New" charset="0"/>
            </a:endParaRPr>
          </a:p>
          <a:p>
            <a:pPr marL="525463" indent="-327025">
              <a:buFont typeface="Arial" charset="0"/>
              <a:buChar char="•"/>
            </a:pPr>
            <a:endParaRPr lang="en-US" dirty="0">
              <a:solidFill>
                <a:schemeClr val="bg1"/>
              </a:solidFill>
            </a:endParaRPr>
          </a:p>
        </p:txBody>
      </p:sp>
      <p:grpSp>
        <p:nvGrpSpPr>
          <p:cNvPr id="15" name="Group 14"/>
          <p:cNvGrpSpPr/>
          <p:nvPr/>
        </p:nvGrpSpPr>
        <p:grpSpPr>
          <a:xfrm>
            <a:off x="1143000" y="2667000"/>
            <a:ext cx="6251218" cy="3828871"/>
            <a:chOff x="1143000" y="2895600"/>
            <a:chExt cx="6251218" cy="3828871"/>
          </a:xfrm>
        </p:grpSpPr>
        <p:pic>
          <p:nvPicPr>
            <p:cNvPr id="2" name="Picture 1"/>
            <p:cNvPicPr>
              <a:picLocks noChangeAspect="1"/>
            </p:cNvPicPr>
            <p:nvPr/>
          </p:nvPicPr>
          <p:blipFill>
            <a:blip r:embed="rId2"/>
            <a:stretch>
              <a:fillRect/>
            </a:stretch>
          </p:blipFill>
          <p:spPr>
            <a:xfrm>
              <a:off x="1143000" y="2895600"/>
              <a:ext cx="6251218" cy="3828871"/>
            </a:xfrm>
            <a:prstGeom prst="rect">
              <a:avLst/>
            </a:prstGeom>
          </p:spPr>
        </p:pic>
        <p:pic>
          <p:nvPicPr>
            <p:cNvPr id="6" name="Picture 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133600" y="5054600"/>
              <a:ext cx="365073" cy="355600"/>
            </a:xfrm>
            <a:prstGeom prst="rect">
              <a:avLst/>
            </a:prstGeom>
          </p:spPr>
        </p:pic>
        <p:pic>
          <p:nvPicPr>
            <p:cNvPr id="7" name="Picture 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001936" y="4914900"/>
              <a:ext cx="365073" cy="355600"/>
            </a:xfrm>
            <a:prstGeom prst="rect">
              <a:avLst/>
            </a:prstGeom>
          </p:spPr>
        </p:pic>
        <p:pic>
          <p:nvPicPr>
            <p:cNvPr id="9" name="Picture 8"/>
            <p:cNvPicPr>
              <a:picLocks noChangeAspect="1"/>
            </p:cNvPicPr>
            <p:nvPr/>
          </p:nvPicPr>
          <p:blipFill>
            <a:blip r:embed="rId4"/>
            <a:stretch>
              <a:fillRect/>
            </a:stretch>
          </p:blipFill>
          <p:spPr>
            <a:xfrm>
              <a:off x="3686122" y="4699000"/>
              <a:ext cx="368300" cy="355600"/>
            </a:xfrm>
            <a:prstGeom prst="rect">
              <a:avLst/>
            </a:prstGeom>
          </p:spPr>
        </p:pic>
        <p:pic>
          <p:nvPicPr>
            <p:cNvPr id="10" name="Picture 9"/>
            <p:cNvPicPr>
              <a:picLocks noChangeAspect="1"/>
            </p:cNvPicPr>
            <p:nvPr/>
          </p:nvPicPr>
          <p:blipFill>
            <a:blip r:embed="rId4"/>
            <a:stretch>
              <a:fillRect/>
            </a:stretch>
          </p:blipFill>
          <p:spPr>
            <a:xfrm>
              <a:off x="4498922" y="4419600"/>
              <a:ext cx="368300" cy="355600"/>
            </a:xfrm>
            <a:prstGeom prst="rect">
              <a:avLst/>
            </a:prstGeom>
          </p:spPr>
        </p:pic>
        <p:pic>
          <p:nvPicPr>
            <p:cNvPr id="11" name="Picture 10"/>
            <p:cNvPicPr>
              <a:picLocks noChangeAspect="1"/>
            </p:cNvPicPr>
            <p:nvPr/>
          </p:nvPicPr>
          <p:blipFill>
            <a:blip r:embed="rId4"/>
            <a:stretch>
              <a:fillRect/>
            </a:stretch>
          </p:blipFill>
          <p:spPr>
            <a:xfrm>
              <a:off x="5311722" y="4146729"/>
              <a:ext cx="368300" cy="355600"/>
            </a:xfrm>
            <a:prstGeom prst="rect">
              <a:avLst/>
            </a:prstGeom>
          </p:spPr>
        </p:pic>
        <p:pic>
          <p:nvPicPr>
            <p:cNvPr id="12" name="Picture 11"/>
            <p:cNvPicPr>
              <a:picLocks noChangeAspect="1"/>
            </p:cNvPicPr>
            <p:nvPr/>
          </p:nvPicPr>
          <p:blipFill>
            <a:blip r:embed="rId4"/>
            <a:stretch>
              <a:fillRect/>
            </a:stretch>
          </p:blipFill>
          <p:spPr>
            <a:xfrm>
              <a:off x="6019543" y="3819614"/>
              <a:ext cx="368300" cy="355600"/>
            </a:xfrm>
            <a:prstGeom prst="rect">
              <a:avLst/>
            </a:prstGeom>
          </p:spPr>
        </p:pic>
        <p:pic>
          <p:nvPicPr>
            <p:cNvPr id="13" name="Picture 12"/>
            <p:cNvPicPr>
              <a:picLocks noChangeAspect="1"/>
            </p:cNvPicPr>
            <p:nvPr/>
          </p:nvPicPr>
          <p:blipFill>
            <a:blip r:embed="rId4"/>
            <a:stretch>
              <a:fillRect/>
            </a:stretch>
          </p:blipFill>
          <p:spPr>
            <a:xfrm>
              <a:off x="6849984" y="3571964"/>
              <a:ext cx="368300" cy="355600"/>
            </a:xfrm>
            <a:prstGeom prst="rect">
              <a:avLst/>
            </a:prstGeom>
          </p:spPr>
        </p:pic>
      </p:grpSp>
      <p:sp>
        <p:nvSpPr>
          <p:cNvPr id="14" name="Footer Placeholder 13"/>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397199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Combining Plots</a:t>
            </a:r>
            <a:endParaRPr lang="en-US" dirty="0">
              <a:latin typeface="Courier New" charset="0"/>
              <a:ea typeface="Courier New" charset="0"/>
              <a:cs typeface="Courier New" charset="0"/>
            </a:endParaRPr>
          </a:p>
        </p:txBody>
      </p:sp>
      <p:sp>
        <p:nvSpPr>
          <p:cNvPr id="4" name="TextBox 3"/>
          <p:cNvSpPr txBox="1"/>
          <p:nvPr/>
        </p:nvSpPr>
        <p:spPr>
          <a:xfrm>
            <a:off x="0" y="1828800"/>
            <a:ext cx="9144000" cy="4493538"/>
          </a:xfrm>
          <a:prstGeom prst="rect">
            <a:avLst/>
          </a:prstGeom>
          <a:noFill/>
        </p:spPr>
        <p:txBody>
          <a:bodyPr wrap="square" rtlCol="0">
            <a:spAutoFit/>
          </a:bodyPr>
          <a:lstStyle/>
          <a:p>
            <a:pPr marL="525463" indent="-327025">
              <a:buFont typeface="Arial" charset="0"/>
              <a:buChar char="•"/>
            </a:pPr>
            <a:r>
              <a:rPr lang="en-US" dirty="0">
                <a:solidFill>
                  <a:schemeClr val="bg1"/>
                </a:solidFill>
                <a:latin typeface="Courier New" charset="0"/>
                <a:ea typeface="Courier New" charset="0"/>
                <a:cs typeface="Courier New" charset="0"/>
              </a:rPr>
              <a:t>rating-predictor</a:t>
            </a:r>
            <a:r>
              <a:rPr lang="en-US" dirty="0">
                <a:solidFill>
                  <a:schemeClr val="bg1"/>
                </a:solidFill>
              </a:rPr>
              <a:t> is just a function (just like </a:t>
            </a:r>
            <a:r>
              <a:rPr lang="en-US" dirty="0" err="1">
                <a:solidFill>
                  <a:schemeClr val="bg1"/>
                </a:solidFill>
                <a:latin typeface="Courier New" charset="0"/>
                <a:ea typeface="Courier New" charset="0"/>
                <a:cs typeface="Courier New" charset="0"/>
              </a:rPr>
              <a:t>num-sqrt</a:t>
            </a:r>
            <a:r>
              <a:rPr lang="en-US" dirty="0">
                <a:solidFill>
                  <a:schemeClr val="bg1"/>
                </a:solidFill>
              </a:rPr>
              <a:t>).</a:t>
            </a:r>
          </a:p>
          <a:p>
            <a:pPr marL="525463" indent="-327025">
              <a:buFont typeface="Arial" charset="0"/>
              <a:buChar char="•"/>
            </a:pPr>
            <a:endParaRPr lang="en-US" dirty="0">
              <a:solidFill>
                <a:schemeClr val="bg1"/>
              </a:solidFill>
            </a:endParaRPr>
          </a:p>
          <a:p>
            <a:pPr marL="525463" indent="-327025">
              <a:buFont typeface="Arial" charset="0"/>
              <a:buChar char="•"/>
            </a:pPr>
            <a:r>
              <a:rPr lang="en-US" dirty="0">
                <a:solidFill>
                  <a:schemeClr val="bg1"/>
                </a:solidFill>
              </a:rPr>
              <a:t>Review: Plot this function using </a:t>
            </a:r>
            <a:r>
              <a:rPr lang="en-US" dirty="0">
                <a:solidFill>
                  <a:schemeClr val="bg1"/>
                </a:solidFill>
                <a:latin typeface="Courier New" charset="0"/>
                <a:ea typeface="Courier New" charset="0"/>
                <a:cs typeface="Courier New" charset="0"/>
              </a:rPr>
              <a:t>function-plot</a:t>
            </a:r>
          </a:p>
          <a:p>
            <a:pPr marL="525463" indent="-327025">
              <a:buFont typeface="Arial" charset="0"/>
              <a:buChar char="•"/>
            </a:pPr>
            <a:endParaRPr lang="en-US" dirty="0">
              <a:solidFill>
                <a:schemeClr val="bg1"/>
              </a:solidFill>
            </a:endParaRPr>
          </a:p>
          <a:p>
            <a:pPr marL="525463" indent="-327025">
              <a:buFont typeface="Arial" charset="0"/>
              <a:buChar char="•"/>
            </a:pPr>
            <a:r>
              <a:rPr lang="en-US" dirty="0">
                <a:solidFill>
                  <a:schemeClr val="bg1"/>
                </a:solidFill>
              </a:rPr>
              <a:t>We’d like to </a:t>
            </a:r>
            <a:r>
              <a:rPr lang="en-US" i="1" dirty="0">
                <a:solidFill>
                  <a:schemeClr val="bg1"/>
                </a:solidFill>
              </a:rPr>
              <a:t>combine</a:t>
            </a:r>
            <a:r>
              <a:rPr lang="en-US" dirty="0">
                <a:solidFill>
                  <a:schemeClr val="bg1"/>
                </a:solidFill>
              </a:rPr>
              <a:t> the scatterplot and the predictor plot</a:t>
            </a:r>
            <a:endParaRPr lang="en-US" sz="2600" dirty="0">
              <a:solidFill>
                <a:schemeClr val="accent1"/>
              </a:solidFill>
              <a:latin typeface="Courier New" charset="0"/>
              <a:cs typeface="Courier New" charset="0"/>
            </a:endParaRPr>
          </a:p>
          <a:p>
            <a:pPr marL="525463" indent="-327025">
              <a:buFont typeface="Arial" charset="0"/>
              <a:buChar char="•"/>
            </a:pPr>
            <a:r>
              <a:rPr lang="en-US" sz="2000" dirty="0">
                <a:solidFill>
                  <a:schemeClr val="accent1"/>
                </a:solidFill>
                <a:latin typeface="Courier New" charset="0"/>
                <a:ea typeface="Courier New" charset="0"/>
                <a:cs typeface="Courier New" charset="0"/>
              </a:rPr>
              <a:t># draw-plots :: String, List&lt;Series&gt; </a:t>
            </a:r>
            <a:r>
              <a:rPr lang="en-US" sz="2000" dirty="0">
                <a:solidFill>
                  <a:schemeClr val="accent1"/>
                </a:solidFill>
                <a:latin typeface="Courier New" charset="0"/>
                <a:ea typeface="Courier New" charset="0"/>
                <a:cs typeface="Courier New" charset="0"/>
                <a:sym typeface="Wingdings"/>
              </a:rPr>
              <a:t></a:t>
            </a:r>
            <a:r>
              <a:rPr lang="en-US" sz="2000" dirty="0">
                <a:solidFill>
                  <a:schemeClr val="accent1"/>
                </a:solidFill>
                <a:latin typeface="Courier New" charset="0"/>
                <a:ea typeface="Courier New" charset="0"/>
                <a:cs typeface="Courier New" charset="0"/>
              </a:rPr>
              <a:t> Image</a:t>
            </a:r>
          </a:p>
          <a:p>
            <a:pPr marL="198438" algn="ctr"/>
            <a:endParaRPr lang="en-US" sz="2600" dirty="0">
              <a:solidFill>
                <a:schemeClr val="accent1"/>
              </a:solidFill>
              <a:latin typeface="Courier New" charset="0"/>
              <a:ea typeface="Courier New" charset="0"/>
              <a:cs typeface="Courier New" charset="0"/>
            </a:endParaRPr>
          </a:p>
          <a:p>
            <a:pPr marL="198438" algn="ctr"/>
            <a:endParaRPr lang="en-US" sz="2600" dirty="0">
              <a:solidFill>
                <a:schemeClr val="accent1"/>
              </a:solidFill>
              <a:latin typeface="Courier New" charset="0"/>
              <a:ea typeface="Courier New" charset="0"/>
              <a:cs typeface="Courier New" charset="0"/>
            </a:endParaRPr>
          </a:p>
          <a:p>
            <a:pPr marL="655638" indent="-457200">
              <a:buFont typeface="Arial" charset="0"/>
              <a:buChar char="•"/>
            </a:pPr>
            <a:r>
              <a:rPr lang="en-US" dirty="0">
                <a:solidFill>
                  <a:schemeClr val="bg1"/>
                </a:solidFill>
              </a:rPr>
              <a:t>How do we grade this predictor?</a:t>
            </a:r>
          </a:p>
          <a:p>
            <a:pPr algn="ctr"/>
            <a:r>
              <a:rPr lang="en-US" sz="2000" dirty="0">
                <a:solidFill>
                  <a:schemeClr val="accent1"/>
                </a:solidFill>
                <a:latin typeface="Courier New" charset="0"/>
                <a:ea typeface="Courier New" charset="0"/>
                <a:cs typeface="Courier New" charset="0"/>
              </a:rPr>
              <a:t># r-squared :: List&lt;</a:t>
            </a:r>
            <a:r>
              <a:rPr lang="en-US" sz="2000" dirty="0" err="1">
                <a:solidFill>
                  <a:schemeClr val="accent1"/>
                </a:solidFill>
                <a:latin typeface="Courier New" charset="0"/>
                <a:ea typeface="Courier New" charset="0"/>
                <a:cs typeface="Courier New" charset="0"/>
              </a:rPr>
              <a:t>Num</a:t>
            </a:r>
            <a:r>
              <a:rPr lang="en-US" sz="2000" dirty="0">
                <a:solidFill>
                  <a:schemeClr val="accent1"/>
                </a:solidFill>
                <a:latin typeface="Courier New" charset="0"/>
                <a:ea typeface="Courier New" charset="0"/>
                <a:cs typeface="Courier New" charset="0"/>
              </a:rPr>
              <a:t>&gt;, List&lt;</a:t>
            </a:r>
            <a:r>
              <a:rPr lang="en-US" sz="2000" dirty="0" err="1">
                <a:solidFill>
                  <a:schemeClr val="accent1"/>
                </a:solidFill>
                <a:latin typeface="Courier New" charset="0"/>
                <a:ea typeface="Courier New" charset="0"/>
                <a:cs typeface="Courier New" charset="0"/>
              </a:rPr>
              <a:t>Num</a:t>
            </a:r>
            <a:r>
              <a:rPr lang="en-US" sz="2000" dirty="0">
                <a:solidFill>
                  <a:schemeClr val="accent1"/>
                </a:solidFill>
                <a:latin typeface="Courier New" charset="0"/>
                <a:ea typeface="Courier New" charset="0"/>
                <a:cs typeface="Courier New" charset="0"/>
              </a:rPr>
              <a:t>&gt;, (</a:t>
            </a:r>
            <a:r>
              <a:rPr lang="en-US" sz="2000" dirty="0" err="1">
                <a:solidFill>
                  <a:schemeClr val="accent1"/>
                </a:solidFill>
                <a:latin typeface="Courier New" charset="0"/>
                <a:ea typeface="Courier New" charset="0"/>
                <a:cs typeface="Courier New" charset="0"/>
              </a:rPr>
              <a:t>Num</a:t>
            </a:r>
            <a:r>
              <a:rPr lang="en-US" sz="2000" dirty="0">
                <a:solidFill>
                  <a:schemeClr val="accent1"/>
                </a:solidFill>
                <a:latin typeface="Courier New" charset="0"/>
                <a:ea typeface="Courier New" charset="0"/>
                <a:cs typeface="Courier New" charset="0"/>
              </a:rPr>
              <a:t>-&gt;</a:t>
            </a:r>
            <a:r>
              <a:rPr lang="en-US" sz="2000" dirty="0" err="1">
                <a:solidFill>
                  <a:schemeClr val="accent1"/>
                </a:solidFill>
                <a:latin typeface="Courier New" charset="0"/>
                <a:ea typeface="Courier New" charset="0"/>
                <a:cs typeface="Courier New" charset="0"/>
              </a:rPr>
              <a:t>Num</a:t>
            </a:r>
            <a:r>
              <a:rPr lang="en-US" sz="2000" dirty="0">
                <a:solidFill>
                  <a:schemeClr val="accent1"/>
                </a:solidFill>
                <a:latin typeface="Courier New" charset="0"/>
                <a:ea typeface="Courier New" charset="0"/>
                <a:cs typeface="Courier New" charset="0"/>
              </a:rPr>
              <a:t>) -&gt; </a:t>
            </a:r>
            <a:r>
              <a:rPr lang="en-US" sz="2000" dirty="0" err="1">
                <a:solidFill>
                  <a:schemeClr val="accent1"/>
                </a:solidFill>
                <a:latin typeface="Courier New" charset="0"/>
                <a:ea typeface="Courier New" charset="0"/>
                <a:cs typeface="Courier New" charset="0"/>
              </a:rPr>
              <a:t>Num</a:t>
            </a:r>
            <a:r>
              <a:rPr lang="en-US" sz="2000" dirty="0">
                <a:solidFill>
                  <a:schemeClr val="accent1"/>
                </a:solidFill>
                <a:latin typeface="Courier New" charset="0"/>
                <a:ea typeface="Courier New" charset="0"/>
                <a:cs typeface="Courier New" charset="0"/>
              </a:rPr>
              <a:t> </a:t>
            </a:r>
          </a:p>
          <a:p>
            <a:pPr marL="655638" indent="-457200">
              <a:buFont typeface="Arial" charset="0"/>
              <a:buChar char="•"/>
            </a:pPr>
            <a:endParaRPr lang="en-US" dirty="0">
              <a:solidFill>
                <a:schemeClr val="bg1"/>
              </a:solidFill>
            </a:endParaRPr>
          </a:p>
          <a:p>
            <a:pPr marL="198438"/>
            <a:endParaRPr lang="en-US" sz="2600" dirty="0">
              <a:solidFill>
                <a:schemeClr val="accent1"/>
              </a:solidFill>
              <a:latin typeface="Courier New" charset="0"/>
              <a:ea typeface="Courier New" charset="0"/>
              <a:cs typeface="Courier New" charset="0"/>
            </a:endParaRPr>
          </a:p>
        </p:txBody>
      </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2082334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animEffect transition="in" filter="fade">
                                      <p:cBhvr>
                                        <p:cTn id="17" dur="500"/>
                                        <p:tgtEl>
                                          <p:spTgt spid="4">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5" end="5"/>
                                            </p:txEl>
                                          </p:spTgt>
                                        </p:tgtEl>
                                        <p:attrNameLst>
                                          <p:attrName>style.visibility</p:attrName>
                                        </p:attrNameLst>
                                      </p:cBhvr>
                                      <p:to>
                                        <p:strVal val="visible"/>
                                      </p:to>
                                    </p:set>
                                    <p:animEffect transition="in" filter="fade">
                                      <p:cBhvr>
                                        <p:cTn id="22" dur="500"/>
                                        <p:tgtEl>
                                          <p:spTgt spid="4">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animEffect transition="in" filter="fade">
                                      <p:cBhvr>
                                        <p:cTn id="27" dur="500"/>
                                        <p:tgtEl>
                                          <p:spTgt spid="4">
                                            <p:txEl>
                                              <p:pRg st="8" end="8"/>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
                                            <p:txEl>
                                              <p:pRg st="9" end="9"/>
                                            </p:txEl>
                                          </p:spTgt>
                                        </p:tgtEl>
                                        <p:attrNameLst>
                                          <p:attrName>style.visibility</p:attrName>
                                        </p:attrNameLst>
                                      </p:cBhvr>
                                      <p:to>
                                        <p:strVal val="visible"/>
                                      </p:to>
                                    </p:set>
                                    <p:animEffect transition="in" filter="fade">
                                      <p:cBhvr>
                                        <p:cTn id="32" dur="500"/>
                                        <p:tgtEl>
                                          <p:spTgt spid="4">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Reflecting</a:t>
            </a:r>
            <a:endParaRPr lang="en-US" dirty="0">
              <a:latin typeface="Courier New" charset="0"/>
              <a:ea typeface="Courier New" charset="0"/>
              <a:cs typeface="Courier New" charset="0"/>
            </a:endParaRPr>
          </a:p>
        </p:txBody>
      </p:sp>
      <p:sp>
        <p:nvSpPr>
          <p:cNvPr id="5" name="Rectangle 4"/>
          <p:cNvSpPr>
            <a:spLocks noChangeArrowheads="1"/>
          </p:cNvSpPr>
          <p:nvPr/>
        </p:nvSpPr>
        <p:spPr bwMode="auto">
          <a:xfrm>
            <a:off x="304800" y="1819275"/>
            <a:ext cx="8610600" cy="4265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lnSpc>
                <a:spcPct val="150000"/>
              </a:lnSpc>
              <a:spcAft>
                <a:spcPts val="1800"/>
              </a:spcAft>
              <a:buClr>
                <a:srgbClr val="4C4C4C"/>
              </a:buClr>
              <a:buSzTx/>
            </a:pPr>
            <a:r>
              <a:rPr lang="en-US" altLang="en-US" sz="2400" dirty="0">
                <a:latin typeface="Arial" charset="0"/>
                <a:ea typeface="Arial" charset="0"/>
                <a:cs typeface="Arial" charset="0"/>
              </a:rPr>
              <a:t>Turn to Page 23</a:t>
            </a:r>
            <a:r>
              <a:rPr lang="mr-IN" altLang="en-US" sz="2400" dirty="0">
                <a:latin typeface="Arial" charset="0"/>
                <a:ea typeface="Arial" charset="0"/>
                <a:cs typeface="Arial" charset="0"/>
              </a:rPr>
              <a:t>…</a:t>
            </a:r>
            <a:endParaRPr lang="en-US" altLang="en-US" sz="2400" dirty="0">
              <a:latin typeface="Arial" charset="0"/>
              <a:ea typeface="Arial" charset="0"/>
              <a:cs typeface="Arial" charset="0"/>
            </a:endParaRPr>
          </a:p>
          <a:p>
            <a:pPr marL="342900" indent="-342900" eaLnBrk="1" hangingPunct="1">
              <a:lnSpc>
                <a:spcPct val="150000"/>
              </a:lnSpc>
              <a:spcAft>
                <a:spcPts val="1800"/>
              </a:spcAft>
              <a:buClr>
                <a:srgbClr val="4C4C4C"/>
              </a:buClr>
              <a:buSzTx/>
            </a:pPr>
            <a:r>
              <a:rPr lang="en-US" altLang="en-US" sz="2400" dirty="0">
                <a:latin typeface="Arial" charset="0"/>
                <a:ea typeface="Arial" charset="0"/>
                <a:cs typeface="Arial" charset="0"/>
              </a:rPr>
              <a:t>Return to Page 20, and write down your findings.</a:t>
            </a:r>
          </a:p>
          <a:p>
            <a:pPr marL="342900" indent="-342900" eaLnBrk="1" hangingPunct="1">
              <a:lnSpc>
                <a:spcPct val="150000"/>
              </a:lnSpc>
              <a:spcAft>
                <a:spcPts val="1800"/>
              </a:spcAft>
              <a:buClr>
                <a:srgbClr val="4C4C4C"/>
              </a:buClr>
              <a:buSzTx/>
            </a:pPr>
            <a:r>
              <a:rPr lang="en-US" altLang="en-US" sz="2400" dirty="0">
                <a:latin typeface="Arial" charset="0"/>
                <a:ea typeface="Arial" charset="0"/>
                <a:cs typeface="Arial" charset="0"/>
              </a:rPr>
              <a:t>Open your Final Project Files (code and report)</a:t>
            </a:r>
          </a:p>
          <a:p>
            <a:pPr marL="342900" indent="-342900" eaLnBrk="1" hangingPunct="1">
              <a:spcAft>
                <a:spcPts val="1800"/>
              </a:spcAft>
              <a:buClr>
                <a:srgbClr val="4C4C4C"/>
              </a:buClr>
              <a:buSzTx/>
            </a:pPr>
            <a:r>
              <a:rPr lang="en-US" altLang="en-US" sz="2400" dirty="0">
                <a:latin typeface="Arial" charset="0"/>
                <a:ea typeface="Arial" charset="0"/>
                <a:cs typeface="Arial" charset="0"/>
              </a:rPr>
              <a:t>Answer Question 8: What kind of correlations would you like to search for in </a:t>
            </a:r>
            <a:r>
              <a:rPr lang="en-US" altLang="en-US" sz="2400" i="1" dirty="0">
                <a:latin typeface="Arial" charset="0"/>
                <a:ea typeface="Arial" charset="0"/>
                <a:cs typeface="Arial" charset="0"/>
              </a:rPr>
              <a:t>your</a:t>
            </a:r>
            <a:r>
              <a:rPr lang="en-US" altLang="en-US" sz="2400" dirty="0">
                <a:latin typeface="Arial" charset="0"/>
                <a:ea typeface="Arial" charset="0"/>
                <a:cs typeface="Arial" charset="0"/>
              </a:rPr>
              <a:t> dataset?</a:t>
            </a:r>
          </a:p>
          <a:p>
            <a:pPr marL="342900" indent="-342900" eaLnBrk="1" hangingPunct="1">
              <a:lnSpc>
                <a:spcPct val="150000"/>
              </a:lnSpc>
              <a:spcAft>
                <a:spcPts val="1800"/>
              </a:spcAft>
              <a:buClr>
                <a:srgbClr val="4C4C4C"/>
              </a:buClr>
              <a:buSzTx/>
            </a:pPr>
            <a:endParaRPr lang="en-US" altLang="en-US" sz="2400" dirty="0">
              <a:latin typeface="Arial" charset="0"/>
              <a:ea typeface="Arial" charset="0"/>
              <a:cs typeface="Arial" charset="0"/>
            </a:endParaRPr>
          </a:p>
        </p:txBody>
      </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47701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The Austerity Problem</a:t>
            </a:r>
          </a:p>
        </p:txBody>
      </p:sp>
      <p:sp>
        <p:nvSpPr>
          <p:cNvPr id="18" name="Content Placeholder 17"/>
          <p:cNvSpPr>
            <a:spLocks noGrp="1"/>
          </p:cNvSpPr>
          <p:nvPr>
            <p:ph idx="1"/>
          </p:nvPr>
        </p:nvSpPr>
        <p:spPr/>
        <p:txBody>
          <a:bodyPr/>
          <a:lstStyle/>
          <a:p>
            <a:endParaRPr lang="en-US"/>
          </a:p>
        </p:txBody>
      </p:sp>
      <p:sp>
        <p:nvSpPr>
          <p:cNvPr id="2" name="Footer Placeholder 1"/>
          <p:cNvSpPr>
            <a:spLocks noGrp="1"/>
          </p:cNvSpPr>
          <p:nvPr>
            <p:ph type="ftr" sz="quarter" idx="11"/>
          </p:nvPr>
        </p:nvSpPr>
        <p:spPr/>
        <p:txBody>
          <a:bodyPr/>
          <a:lstStyle/>
          <a:p>
            <a:pPr>
              <a:defRPr/>
            </a:pPr>
            <a:r>
              <a:rPr lang="en-US" dirty="0" err="1"/>
              <a:t>www.BootstrapWorld.org</a:t>
            </a:r>
            <a:r>
              <a:rPr lang="en-US" dirty="0"/>
              <a:t>     |    #</a:t>
            </a:r>
            <a:r>
              <a:rPr lang="en-US" dirty="0" err="1"/>
              <a:t>BootstrapCS</a:t>
            </a:r>
            <a:endParaRPr lang="en-US" dirty="0"/>
          </a:p>
        </p:txBody>
      </p:sp>
      <p:pic>
        <p:nvPicPr>
          <p:cNvPr id="5" name="Picture 4"/>
          <p:cNvPicPr>
            <a:picLocks noChangeAspect="1"/>
          </p:cNvPicPr>
          <p:nvPr/>
        </p:nvPicPr>
        <p:blipFill>
          <a:blip r:embed="rId2"/>
          <a:stretch>
            <a:fillRect/>
          </a:stretch>
        </p:blipFill>
        <p:spPr>
          <a:xfrm>
            <a:off x="1642" y="1830616"/>
            <a:ext cx="5588000" cy="3352800"/>
          </a:xfrm>
          <a:prstGeom prst="rect">
            <a:avLst/>
          </a:prstGeom>
        </p:spPr>
      </p:pic>
      <p:pic>
        <p:nvPicPr>
          <p:cNvPr id="6" name="Picture 5"/>
          <p:cNvPicPr>
            <a:picLocks noChangeAspect="1"/>
          </p:cNvPicPr>
          <p:nvPr/>
        </p:nvPicPr>
        <p:blipFill>
          <a:blip r:embed="rId3"/>
          <a:stretch>
            <a:fillRect/>
          </a:stretch>
        </p:blipFill>
        <p:spPr>
          <a:xfrm>
            <a:off x="5093052" y="1850122"/>
            <a:ext cx="3720747" cy="2795588"/>
          </a:xfrm>
          <a:prstGeom prst="rect">
            <a:avLst/>
          </a:prstGeom>
        </p:spPr>
      </p:pic>
      <p:pic>
        <p:nvPicPr>
          <p:cNvPr id="7" name="Picture 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07781" y="3494592"/>
            <a:ext cx="3836219" cy="2548346"/>
          </a:xfrm>
          <a:prstGeom prst="rect">
            <a:avLst/>
          </a:prstGeom>
        </p:spPr>
      </p:pic>
      <p:pic>
        <p:nvPicPr>
          <p:cNvPr id="8" name="Picture 7"/>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5955" y="3034716"/>
            <a:ext cx="4265667" cy="3200400"/>
          </a:xfrm>
          <a:prstGeom prst="rect">
            <a:avLst/>
          </a:prstGeom>
        </p:spPr>
      </p:pic>
      <p:pic>
        <p:nvPicPr>
          <p:cNvPr id="9" name="Picture 8"/>
          <p:cNvPicPr>
            <a:picLocks noChangeAspect="1"/>
          </p:cNvPicPr>
          <p:nvPr/>
        </p:nvPicPr>
        <p:blipFill>
          <a:blip r:embed="rId6"/>
          <a:stretch>
            <a:fillRect/>
          </a:stretch>
        </p:blipFill>
        <p:spPr>
          <a:xfrm>
            <a:off x="2192608" y="1895464"/>
            <a:ext cx="5191285" cy="2920098"/>
          </a:xfrm>
          <a:prstGeom prst="rect">
            <a:avLst/>
          </a:prstGeom>
        </p:spPr>
      </p:pic>
      <p:pic>
        <p:nvPicPr>
          <p:cNvPr id="10" name="Picture 9"/>
          <p:cNvPicPr>
            <a:picLocks noChangeAspect="1"/>
          </p:cNvPicPr>
          <p:nvPr/>
        </p:nvPicPr>
        <p:blipFill>
          <a:blip r:embed="rId7"/>
          <a:stretch>
            <a:fillRect/>
          </a:stretch>
        </p:blipFill>
        <p:spPr>
          <a:xfrm>
            <a:off x="3276503" y="1052425"/>
            <a:ext cx="5842000" cy="3898900"/>
          </a:xfrm>
          <a:prstGeom prst="rect">
            <a:avLst/>
          </a:prstGeom>
        </p:spPr>
      </p:pic>
      <p:pic>
        <p:nvPicPr>
          <p:cNvPr id="11" name="Picture 10"/>
          <p:cNvPicPr>
            <a:picLocks noChangeAspect="1"/>
          </p:cNvPicPr>
          <p:nvPr/>
        </p:nvPicPr>
        <p:blipFill>
          <a:blip r:embed="rId8"/>
          <a:stretch>
            <a:fillRect/>
          </a:stretch>
        </p:blipFill>
        <p:spPr>
          <a:xfrm>
            <a:off x="990600" y="3631326"/>
            <a:ext cx="4764231" cy="2689485"/>
          </a:xfrm>
          <a:prstGeom prst="rect">
            <a:avLst/>
          </a:prstGeom>
        </p:spPr>
      </p:pic>
      <p:pic>
        <p:nvPicPr>
          <p:cNvPr id="13" name="Picture 12"/>
          <p:cNvPicPr>
            <a:picLocks noChangeAspect="1"/>
          </p:cNvPicPr>
          <p:nvPr/>
        </p:nvPicPr>
        <p:blipFill>
          <a:blip r:embed="rId9"/>
          <a:stretch>
            <a:fillRect/>
          </a:stretch>
        </p:blipFill>
        <p:spPr>
          <a:xfrm>
            <a:off x="431315" y="1582829"/>
            <a:ext cx="3993405" cy="2963066"/>
          </a:xfrm>
          <a:prstGeom prst="rect">
            <a:avLst/>
          </a:prstGeom>
        </p:spPr>
      </p:pic>
      <p:pic>
        <p:nvPicPr>
          <p:cNvPr id="4" name="Picture 3"/>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3733800" y="2988944"/>
            <a:ext cx="5410200" cy="2840355"/>
          </a:xfrm>
          <a:prstGeom prst="rect">
            <a:avLst/>
          </a:prstGeom>
        </p:spPr>
      </p:pic>
      <p:pic>
        <p:nvPicPr>
          <p:cNvPr id="16" name="Picture 15"/>
          <p:cNvPicPr>
            <a:picLocks noChangeAspect="1"/>
          </p:cNvPicPr>
          <p:nvPr/>
        </p:nvPicPr>
        <p:blipFill rotWithShape="1">
          <a:blip r:embed="rId11" cstate="screen">
            <a:extLst>
              <a:ext uri="{28A0092B-C50C-407E-A947-70E740481C1C}">
                <a14:useLocalDpi xmlns:a14="http://schemas.microsoft.com/office/drawing/2010/main"/>
              </a:ext>
            </a:extLst>
          </a:blip>
          <a:srcRect/>
          <a:stretch/>
        </p:blipFill>
        <p:spPr>
          <a:xfrm>
            <a:off x="2841739" y="1895464"/>
            <a:ext cx="5997461" cy="3801524"/>
          </a:xfrm>
          <a:prstGeom prst="rect">
            <a:avLst/>
          </a:prstGeom>
        </p:spPr>
      </p:pic>
      <p:pic>
        <p:nvPicPr>
          <p:cNvPr id="12" name="Picture 11"/>
          <p:cNvPicPr>
            <a:picLocks noChangeAspect="1"/>
          </p:cNvPicPr>
          <p:nvPr/>
        </p:nvPicPr>
        <p:blipFill>
          <a:blip r:embed="rId12"/>
          <a:stretch>
            <a:fillRect/>
          </a:stretch>
        </p:blipFill>
        <p:spPr>
          <a:xfrm>
            <a:off x="-88655" y="1827293"/>
            <a:ext cx="5896785" cy="3908998"/>
          </a:xfrm>
          <a:prstGeom prst="rect">
            <a:avLst/>
          </a:prstGeom>
        </p:spPr>
      </p:pic>
      <p:pic>
        <p:nvPicPr>
          <p:cNvPr id="3" name="Picture 2"/>
          <p:cNvPicPr>
            <a:picLocks noChangeAspect="1"/>
          </p:cNvPicPr>
          <p:nvPr/>
        </p:nvPicPr>
        <p:blipFill>
          <a:blip r:embed="rId13"/>
          <a:stretch>
            <a:fillRect/>
          </a:stretch>
        </p:blipFill>
        <p:spPr>
          <a:xfrm>
            <a:off x="1816596" y="1737087"/>
            <a:ext cx="5241650" cy="3444513"/>
          </a:xfrm>
          <a:prstGeom prst="rect">
            <a:avLst/>
          </a:prstGeom>
        </p:spPr>
      </p:pic>
    </p:spTree>
    <p:extLst>
      <p:ext uri="{BB962C8B-B14F-4D97-AF65-F5344CB8AC3E}">
        <p14:creationId xmlns:p14="http://schemas.microsoft.com/office/powerpoint/2010/main" val="341014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500"/>
                                        <p:tgtEl>
                                          <p:spTgt spid="11"/>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500"/>
                                        <p:tgtEl>
                                          <p:spTgt spid="13"/>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4"/>
                                        </p:tgtEl>
                                        <p:attrNameLst>
                                          <p:attrName>style.visibility</p:attrName>
                                        </p:attrNameLst>
                                      </p:cBhvr>
                                      <p:to>
                                        <p:strVal val="visible"/>
                                      </p:to>
                                    </p:set>
                                    <p:animEffect transition="in" filter="fade">
                                      <p:cBhvr>
                                        <p:cTn id="47" dur="500"/>
                                        <p:tgtEl>
                                          <p:spTgt spid="4"/>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2"/>
                                        </p:tgtEl>
                                        <p:attrNameLst>
                                          <p:attrName>style.visibility</p:attrName>
                                        </p:attrNameLst>
                                      </p:cBhvr>
                                      <p:to>
                                        <p:strVal val="visible"/>
                                      </p:to>
                                    </p:set>
                                    <p:animEffect transition="in" filter="fade">
                                      <p:cBhvr>
                                        <p:cTn id="52" dur="500"/>
                                        <p:tgtEl>
                                          <p:spTgt spid="12"/>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16"/>
                                        </p:tgtEl>
                                        <p:attrNameLst>
                                          <p:attrName>style.visibility</p:attrName>
                                        </p:attrNameLst>
                                      </p:cBhvr>
                                      <p:to>
                                        <p:strVal val="visible"/>
                                      </p:to>
                                    </p:set>
                                    <p:animEffect transition="in" filter="fade">
                                      <p:cBhvr>
                                        <p:cTn id="57" dur="500"/>
                                        <p:tgtEl>
                                          <p:spTgt spid="16"/>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3"/>
                                        </p:tgtEl>
                                        <p:attrNameLst>
                                          <p:attrName>style.visibility</p:attrName>
                                        </p:attrNameLst>
                                      </p:cBhvr>
                                      <p:to>
                                        <p:strVal val="visible"/>
                                      </p:to>
                                    </p:set>
                                    <p:animEffect transition="in" filter="fade">
                                      <p:cBhvr>
                                        <p:cTn id="6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Unit 7</a:t>
            </a:r>
          </a:p>
        </p:txBody>
      </p:sp>
    </p:spTree>
  </p:cSld>
  <p:clrMapOvr>
    <a:masterClrMapping/>
  </p:clrMapOvr>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Introduction to Table Queries</a:t>
            </a:r>
            <a:endParaRPr lang="en-US" dirty="0">
              <a:latin typeface="Courier New" charset="0"/>
              <a:ea typeface="Courier New" charset="0"/>
              <a:cs typeface="Courier New" charset="0"/>
            </a:endParaRPr>
          </a:p>
        </p:txBody>
      </p:sp>
      <p:sp>
        <p:nvSpPr>
          <p:cNvPr id="5" name="Rectangle 4"/>
          <p:cNvSpPr>
            <a:spLocks noChangeArrowheads="1"/>
          </p:cNvSpPr>
          <p:nvPr/>
        </p:nvSpPr>
        <p:spPr bwMode="auto">
          <a:xfrm>
            <a:off x="304800" y="1819275"/>
            <a:ext cx="8610600" cy="41826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altLang="en-US" sz="2400" dirty="0">
                <a:latin typeface="Arial" charset="0"/>
                <a:ea typeface="Arial" charset="0"/>
                <a:cs typeface="Arial" charset="0"/>
              </a:rPr>
              <a:t>Open the </a:t>
            </a:r>
            <a:r>
              <a:rPr lang="en-US" altLang="en-US" sz="2400" dirty="0">
                <a:latin typeface="Arial" charset="0"/>
                <a:ea typeface="Arial" charset="0"/>
                <a:cs typeface="Arial" charset="0"/>
                <a:hlinkClick r:id="rId2"/>
              </a:rPr>
              <a:t>Unit 7 Starter File</a:t>
            </a:r>
            <a:r>
              <a:rPr lang="en-US" altLang="en-US" sz="2400" dirty="0">
                <a:latin typeface="Arial" charset="0"/>
                <a:ea typeface="Arial" charset="0"/>
                <a:cs typeface="Arial" charset="0"/>
              </a:rPr>
              <a:t>, Save a Copy, and Click Run</a:t>
            </a:r>
          </a:p>
          <a:p>
            <a:pPr marL="342900" indent="-342900" eaLnBrk="1" hangingPunct="1">
              <a:spcAft>
                <a:spcPts val="1800"/>
              </a:spcAft>
              <a:buClr>
                <a:schemeClr val="bg1"/>
              </a:buClr>
              <a:buSzTx/>
            </a:pPr>
            <a:r>
              <a:rPr lang="en-US" altLang="en-US" sz="2400" dirty="0">
                <a:latin typeface="Arial" charset="0"/>
                <a:ea typeface="Arial" charset="0"/>
                <a:cs typeface="Arial" charset="0"/>
              </a:rPr>
              <a:t>Race to explore the new dataset: </a:t>
            </a:r>
            <a:r>
              <a:rPr lang="en-US" altLang="en-US" sz="2400" dirty="0">
                <a:latin typeface="Courier New" charset="0"/>
                <a:ea typeface="Courier New" charset="0"/>
                <a:cs typeface="Courier New" charset="0"/>
              </a:rPr>
              <a:t>movies</a:t>
            </a:r>
          </a:p>
          <a:p>
            <a:pPr lvl="1" fontAlgn="ctr">
              <a:buClr>
                <a:schemeClr val="bg1"/>
              </a:buClr>
            </a:pPr>
            <a:r>
              <a:rPr lang="en-US" dirty="0"/>
              <a:t>What was the domestic gross for "Big Hero 6"?</a:t>
            </a:r>
          </a:p>
          <a:p>
            <a:pPr lvl="1" fontAlgn="ctr">
              <a:buClr>
                <a:schemeClr val="bg1"/>
              </a:buClr>
            </a:pPr>
            <a:r>
              <a:rPr lang="en-US" dirty="0"/>
              <a:t>What was the overseas gross for "Up"?</a:t>
            </a:r>
          </a:p>
          <a:p>
            <a:pPr lvl="1" fontAlgn="ctr">
              <a:buClr>
                <a:schemeClr val="bg1"/>
              </a:buClr>
            </a:pPr>
            <a:r>
              <a:rPr lang="en-US" dirty="0"/>
              <a:t>What was the total gross for "</a:t>
            </a:r>
            <a:r>
              <a:rPr lang="en-US" dirty="0" err="1"/>
              <a:t>Zootopia</a:t>
            </a:r>
            <a:r>
              <a:rPr lang="en-US" dirty="0"/>
              <a:t>"?</a:t>
            </a:r>
          </a:p>
          <a:p>
            <a:pPr lvl="1" fontAlgn="ctr">
              <a:buClr>
                <a:schemeClr val="bg1"/>
              </a:buClr>
            </a:pPr>
            <a:r>
              <a:rPr lang="en-US" dirty="0"/>
              <a:t>What year did "Maleficent come out?"</a:t>
            </a:r>
          </a:p>
          <a:p>
            <a:pPr marL="1085850" lvl="1" indent="-342900" eaLnBrk="1" hangingPunct="1">
              <a:spcAft>
                <a:spcPts val="1800"/>
              </a:spcAft>
              <a:buClr>
                <a:srgbClr val="4C4C4C"/>
              </a:buClr>
              <a:buSzTx/>
            </a:pPr>
            <a:endParaRPr lang="en-US" altLang="en-US" sz="2000" dirty="0">
              <a:latin typeface="Arial" charset="0"/>
              <a:ea typeface="Arial" charset="0"/>
              <a:cs typeface="Arial" charset="0"/>
            </a:endParaRPr>
          </a:p>
          <a:p>
            <a:pPr marL="342900" indent="-342900" eaLnBrk="1" hangingPunct="1">
              <a:spcAft>
                <a:spcPts val="1800"/>
              </a:spcAft>
              <a:buClr>
                <a:srgbClr val="4C4C4C"/>
              </a:buClr>
              <a:buSzTx/>
            </a:pPr>
            <a:r>
              <a:rPr lang="en-US" altLang="en-US" sz="2400" dirty="0">
                <a:latin typeface="Arial" charset="0"/>
                <a:ea typeface="Arial" charset="0"/>
                <a:cs typeface="Arial" charset="0"/>
              </a:rPr>
              <a:t>Type </a:t>
            </a:r>
            <a:r>
              <a:rPr lang="en-US" altLang="en-US" sz="2400" dirty="0">
                <a:latin typeface="Courier New" charset="0"/>
                <a:ea typeface="Courier New" charset="0"/>
                <a:cs typeface="Courier New" charset="0"/>
              </a:rPr>
              <a:t>movies-selected</a:t>
            </a:r>
            <a:r>
              <a:rPr lang="en-US" altLang="en-US" sz="2400" dirty="0">
                <a:latin typeface="Arial" charset="0"/>
                <a:ea typeface="Arial" charset="0"/>
                <a:cs typeface="Arial" charset="0"/>
              </a:rPr>
              <a:t> into the Interactions Area</a:t>
            </a:r>
          </a:p>
        </p:txBody>
      </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176308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5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fade">
                                      <p:cBhvr>
                                        <p:cTn id="32" dur="500"/>
                                        <p:tgtEl>
                                          <p:spTgt spid="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5">
                                            <p:txEl>
                                              <p:pRg st="7" end="7"/>
                                            </p:txEl>
                                          </p:spTgt>
                                        </p:tgtEl>
                                        <p:attrNameLst>
                                          <p:attrName>style.visibility</p:attrName>
                                        </p:attrNameLst>
                                      </p:cBhvr>
                                      <p:to>
                                        <p:strVal val="visible"/>
                                      </p:to>
                                    </p:set>
                                    <p:animEffect transition="in" filter="fade">
                                      <p:cBhvr>
                                        <p:cTn id="37" dur="500"/>
                                        <p:tgtEl>
                                          <p:spTgt spid="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bldLvl="2"/>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a:t>
            </a:r>
            <a:r>
              <a:rPr lang="en-US" dirty="0">
                <a:latin typeface="Courier New" charset="0"/>
                <a:ea typeface="Courier New" charset="0"/>
                <a:cs typeface="Courier New" charset="0"/>
              </a:rPr>
              <a:t>select</a:t>
            </a:r>
            <a:r>
              <a:rPr lang="en-US" dirty="0"/>
              <a:t> query</a:t>
            </a:r>
          </a:p>
        </p:txBody>
      </p:sp>
      <p:sp>
        <p:nvSpPr>
          <p:cNvPr id="3" name="Content Placeholder 2"/>
          <p:cNvSpPr>
            <a:spLocks noGrp="1"/>
          </p:cNvSpPr>
          <p:nvPr>
            <p:ph idx="1"/>
          </p:nvPr>
        </p:nvSpPr>
        <p:spPr>
          <a:xfrm>
            <a:off x="609600" y="2552701"/>
            <a:ext cx="7620000" cy="1112837"/>
          </a:xfrm>
        </p:spPr>
        <p:txBody>
          <a:bodyPr/>
          <a:lstStyle/>
          <a:p>
            <a:pPr marL="0" indent="0">
              <a:buNone/>
            </a:pPr>
            <a:r>
              <a:rPr lang="en-US" b="1" dirty="0">
                <a:latin typeface="Courier New" charset="0"/>
                <a:ea typeface="Courier New" charset="0"/>
                <a:cs typeface="Courier New" charset="0"/>
              </a:rPr>
              <a:t>select</a:t>
            </a:r>
            <a:r>
              <a:rPr lang="en-US" dirty="0">
                <a:latin typeface="Courier New" charset="0"/>
                <a:ea typeface="Courier New" charset="0"/>
                <a:cs typeface="Courier New" charset="0"/>
              </a:rPr>
              <a:t> title, year </a:t>
            </a:r>
            <a:r>
              <a:rPr lang="en-US" b="1" dirty="0">
                <a:latin typeface="Courier New" charset="0"/>
                <a:ea typeface="Courier New" charset="0"/>
                <a:cs typeface="Courier New" charset="0"/>
              </a:rPr>
              <a:t>from</a:t>
            </a:r>
            <a:r>
              <a:rPr lang="en-US" dirty="0">
                <a:latin typeface="Courier New" charset="0"/>
                <a:ea typeface="Courier New" charset="0"/>
                <a:cs typeface="Courier New" charset="0"/>
              </a:rPr>
              <a:t> movies </a:t>
            </a:r>
            <a:r>
              <a:rPr lang="en-US" b="1" dirty="0">
                <a:latin typeface="Courier New" charset="0"/>
                <a:ea typeface="Courier New" charset="0"/>
                <a:cs typeface="Courier New" charset="0"/>
              </a:rPr>
              <a:t>end</a:t>
            </a:r>
            <a:endParaRPr lang="en-US" dirty="0">
              <a:latin typeface="Courier New" charset="0"/>
              <a:ea typeface="Courier New" charset="0"/>
              <a:cs typeface="Courier New" charset="0"/>
            </a:endParaRPr>
          </a:p>
        </p:txBody>
      </p:sp>
      <p:sp>
        <p:nvSpPr>
          <p:cNvPr id="4" name="Rectangular Callout 3"/>
          <p:cNvSpPr/>
          <p:nvPr/>
        </p:nvSpPr>
        <p:spPr>
          <a:xfrm>
            <a:off x="637032" y="3886201"/>
            <a:ext cx="1648968" cy="990599"/>
          </a:xfrm>
          <a:prstGeom prst="wedgeRectCallout">
            <a:avLst>
              <a:gd name="adj1" fmla="val -6962"/>
              <a:gd name="adj2" fmla="val -135671"/>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solidFill>
                  <a:schemeClr val="tx1"/>
                </a:solidFill>
              </a:rPr>
              <a:t>table operator</a:t>
            </a:r>
          </a:p>
        </p:txBody>
      </p:sp>
      <p:sp>
        <p:nvSpPr>
          <p:cNvPr id="8" name="Rectangular Callout 7"/>
          <p:cNvSpPr/>
          <p:nvPr/>
        </p:nvSpPr>
        <p:spPr>
          <a:xfrm>
            <a:off x="5410200" y="1219200"/>
            <a:ext cx="1524000" cy="727870"/>
          </a:xfrm>
          <a:prstGeom prst="wedgeRectCallout">
            <a:avLst>
              <a:gd name="adj1" fmla="val -50554"/>
              <a:gd name="adj2" fmla="val 129843"/>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solidFill>
                  <a:schemeClr val="tx1"/>
                </a:solidFill>
              </a:rPr>
              <a:t>keyword </a:t>
            </a:r>
          </a:p>
        </p:txBody>
      </p:sp>
      <p:sp>
        <p:nvSpPr>
          <p:cNvPr id="9" name="Rectangular Callout 8"/>
          <p:cNvSpPr/>
          <p:nvPr/>
        </p:nvSpPr>
        <p:spPr>
          <a:xfrm>
            <a:off x="5410200" y="1219200"/>
            <a:ext cx="1524000" cy="727870"/>
          </a:xfrm>
          <a:prstGeom prst="wedgeRectCallout">
            <a:avLst>
              <a:gd name="adj1" fmla="val 73046"/>
              <a:gd name="adj2" fmla="val 142406"/>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solidFill>
                  <a:schemeClr val="tx1"/>
                </a:solidFill>
              </a:rPr>
              <a:t>keywords</a:t>
            </a:r>
            <a:endParaRPr lang="en-US" dirty="0">
              <a:solidFill>
                <a:schemeClr val="tx1"/>
              </a:solidFill>
            </a:endParaRPr>
          </a:p>
        </p:txBody>
      </p:sp>
      <p:grpSp>
        <p:nvGrpSpPr>
          <p:cNvPr id="11" name="Group 10"/>
          <p:cNvGrpSpPr/>
          <p:nvPr/>
        </p:nvGrpSpPr>
        <p:grpSpPr>
          <a:xfrm>
            <a:off x="2133600" y="2552701"/>
            <a:ext cx="2514600" cy="2324099"/>
            <a:chOff x="1828800" y="3314701"/>
            <a:chExt cx="2514600" cy="2324099"/>
          </a:xfrm>
        </p:grpSpPr>
        <p:sp>
          <p:nvSpPr>
            <p:cNvPr id="5" name="Rectangular Callout 4"/>
            <p:cNvSpPr/>
            <p:nvPr/>
          </p:nvSpPr>
          <p:spPr>
            <a:xfrm>
              <a:off x="2514600" y="4648200"/>
              <a:ext cx="1524000" cy="990600"/>
            </a:xfrm>
            <a:prstGeom prst="wedgeRectCallout">
              <a:avLst>
                <a:gd name="adj1" fmla="val -14554"/>
                <a:gd name="adj2" fmla="val -127231"/>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solidFill>
                    <a:schemeClr val="tx1"/>
                  </a:solidFill>
                </a:rPr>
                <a:t>desired columns</a:t>
              </a:r>
            </a:p>
          </p:txBody>
        </p:sp>
        <p:sp>
          <p:nvSpPr>
            <p:cNvPr id="10" name="Rectangle 9"/>
            <p:cNvSpPr/>
            <p:nvPr/>
          </p:nvSpPr>
          <p:spPr>
            <a:xfrm>
              <a:off x="1828800" y="3314701"/>
              <a:ext cx="2514600" cy="495299"/>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3" name="Group 12"/>
          <p:cNvGrpSpPr/>
          <p:nvPr/>
        </p:nvGrpSpPr>
        <p:grpSpPr>
          <a:xfrm>
            <a:off x="5715000" y="2552701"/>
            <a:ext cx="1676400" cy="2324099"/>
            <a:chOff x="5410200" y="3314701"/>
            <a:chExt cx="1676400" cy="2324099"/>
          </a:xfrm>
        </p:grpSpPr>
        <p:sp>
          <p:nvSpPr>
            <p:cNvPr id="6" name="Rectangular Callout 5"/>
            <p:cNvSpPr/>
            <p:nvPr/>
          </p:nvSpPr>
          <p:spPr>
            <a:xfrm>
              <a:off x="5867400" y="4648200"/>
              <a:ext cx="1219200" cy="990600"/>
            </a:xfrm>
            <a:prstGeom prst="wedgeRectCallout">
              <a:avLst>
                <a:gd name="adj1" fmla="val -14554"/>
                <a:gd name="adj2" fmla="val -121693"/>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solidFill>
                    <a:schemeClr val="tx1"/>
                  </a:solidFill>
                </a:rPr>
                <a:t>table</a:t>
              </a:r>
              <a:endParaRPr lang="en-US" dirty="0">
                <a:solidFill>
                  <a:schemeClr val="tx1"/>
                </a:solidFill>
              </a:endParaRPr>
            </a:p>
          </p:txBody>
        </p:sp>
        <p:sp>
          <p:nvSpPr>
            <p:cNvPr id="12" name="Rectangle 11"/>
            <p:cNvSpPr/>
            <p:nvPr/>
          </p:nvSpPr>
          <p:spPr>
            <a:xfrm>
              <a:off x="5410200" y="3314701"/>
              <a:ext cx="1447800" cy="495299"/>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5" name="Rectangle 14"/>
          <p:cNvSpPr/>
          <p:nvPr/>
        </p:nvSpPr>
        <p:spPr>
          <a:xfrm>
            <a:off x="931762" y="5360748"/>
            <a:ext cx="7297838" cy="461665"/>
          </a:xfrm>
          <a:prstGeom prst="rect">
            <a:avLst/>
          </a:prstGeom>
        </p:spPr>
        <p:txBody>
          <a:bodyPr wrap="square">
            <a:spAutoFit/>
          </a:bodyPr>
          <a:lstStyle/>
          <a:p>
            <a:pPr marL="342900" indent="-342900" eaLnBrk="1" hangingPunct="1">
              <a:spcAft>
                <a:spcPts val="1800"/>
              </a:spcAft>
              <a:buClr>
                <a:srgbClr val="4C4C4C"/>
              </a:buClr>
              <a:buSzTx/>
              <a:buFont typeface="Arial" charset="0"/>
              <a:buChar char="•"/>
            </a:pPr>
            <a:r>
              <a:rPr lang="en-US" altLang="en-US" dirty="0">
                <a:solidFill>
                  <a:schemeClr val="bg1"/>
                </a:solidFill>
                <a:ea typeface="Arial" charset="0"/>
                <a:cs typeface="Arial" charset="0"/>
              </a:rPr>
              <a:t>Take notes on Page 45</a:t>
            </a:r>
          </a:p>
        </p:txBody>
      </p:sp>
      <p:sp>
        <p:nvSpPr>
          <p:cNvPr id="7" name="Footer Placeholder 6"/>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6831180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mph" presetSubtype="2" fill="hold" nodeType="clickEffect">
                                  <p:stCondLst>
                                    <p:cond delay="0"/>
                                  </p:stCondLst>
                                  <p:childTnLst>
                                    <p:animClr clrSpc="rgb" dir="cw">
                                      <p:cBhvr>
                                        <p:cTn id="31" dur="500" fill="hold"/>
                                        <p:tgtEl>
                                          <p:spTgt spid="8"/>
                                        </p:tgtEl>
                                        <p:attrNameLst>
                                          <p:attrName>fillcolor</p:attrName>
                                        </p:attrNameLst>
                                      </p:cBhvr>
                                      <p:to>
                                        <a:schemeClr val="accent2"/>
                                      </p:to>
                                    </p:animClr>
                                    <p:set>
                                      <p:cBhvr>
                                        <p:cTn id="32" dur="500" fill="hold"/>
                                        <p:tgtEl>
                                          <p:spTgt spid="8"/>
                                        </p:tgtEl>
                                        <p:attrNameLst>
                                          <p:attrName>fill.type</p:attrName>
                                        </p:attrNameLst>
                                      </p:cBhvr>
                                      <p:to>
                                        <p:strVal val="solid"/>
                                      </p:to>
                                    </p:set>
                                    <p:set>
                                      <p:cBhvr>
                                        <p:cTn id="33" dur="500" fill="hold"/>
                                        <p:tgtEl>
                                          <p:spTgt spid="8"/>
                                        </p:tgtEl>
                                        <p:attrNameLst>
                                          <p:attrName>fill.on</p:attrName>
                                        </p:attrNameLst>
                                      </p:cBhvr>
                                      <p:to>
                                        <p:strVal val="true"/>
                                      </p:to>
                                    </p:set>
                                  </p:childTnLst>
                                </p:cTn>
                              </p:par>
                              <p:par>
                                <p:cTn id="34" presetID="1" presetClass="emph" presetSubtype="2" fill="hold" nodeType="withEffect">
                                  <p:stCondLst>
                                    <p:cond delay="0"/>
                                  </p:stCondLst>
                                  <p:childTnLst>
                                    <p:animClr clrSpc="rgb" dir="cw">
                                      <p:cBhvr>
                                        <p:cTn id="35" dur="500" fill="hold"/>
                                        <p:tgtEl>
                                          <p:spTgt spid="9"/>
                                        </p:tgtEl>
                                        <p:attrNameLst>
                                          <p:attrName>fillcolor</p:attrName>
                                        </p:attrNameLst>
                                      </p:cBhvr>
                                      <p:to>
                                        <a:schemeClr val="accent2"/>
                                      </p:to>
                                    </p:animClr>
                                    <p:set>
                                      <p:cBhvr>
                                        <p:cTn id="36" dur="500" fill="hold"/>
                                        <p:tgtEl>
                                          <p:spTgt spid="9"/>
                                        </p:tgtEl>
                                        <p:attrNameLst>
                                          <p:attrName>fill.type</p:attrName>
                                        </p:attrNameLst>
                                      </p:cBhvr>
                                      <p:to>
                                        <p:strVal val="solid"/>
                                      </p:to>
                                    </p:set>
                                    <p:set>
                                      <p:cBhvr>
                                        <p:cTn id="37" dur="500" fill="hold"/>
                                        <p:tgtEl>
                                          <p:spTgt spid="9"/>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9"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The </a:t>
            </a:r>
            <a:r>
              <a:rPr lang="en-US" dirty="0">
                <a:latin typeface="Courier New" charset="0"/>
                <a:ea typeface="Courier New" charset="0"/>
                <a:cs typeface="Courier New" charset="0"/>
              </a:rPr>
              <a:t>select</a:t>
            </a:r>
            <a:r>
              <a:rPr lang="en-US" dirty="0"/>
              <a:t> query</a:t>
            </a:r>
            <a:endParaRPr lang="en-US" dirty="0">
              <a:latin typeface="Courier New" charset="0"/>
              <a:ea typeface="Courier New" charset="0"/>
              <a:cs typeface="Courier New" charset="0"/>
            </a:endParaRPr>
          </a:p>
        </p:txBody>
      </p:sp>
      <p:sp>
        <p:nvSpPr>
          <p:cNvPr id="5" name="Rectangle 4"/>
          <p:cNvSpPr>
            <a:spLocks noChangeArrowheads="1"/>
          </p:cNvSpPr>
          <p:nvPr/>
        </p:nvSpPr>
        <p:spPr bwMode="auto">
          <a:xfrm>
            <a:off x="304800" y="1819275"/>
            <a:ext cx="8610600" cy="21790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altLang="en-US" sz="2400" dirty="0">
                <a:latin typeface="Arial" charset="0"/>
                <a:ea typeface="Arial" charset="0"/>
                <a:cs typeface="Arial" charset="0"/>
              </a:rPr>
              <a:t>In the Definitions Area, complete “Countries and Continents” and “Fat Content”</a:t>
            </a:r>
          </a:p>
          <a:p>
            <a:pPr marL="342900" indent="-342900" eaLnBrk="1" hangingPunct="1">
              <a:spcAft>
                <a:spcPts val="1800"/>
              </a:spcAft>
              <a:buClr>
                <a:srgbClr val="4C4C4C"/>
              </a:buClr>
              <a:buSzTx/>
            </a:pPr>
            <a:endParaRPr lang="en-US" altLang="en-US" sz="2400" dirty="0">
              <a:latin typeface="Arial" charset="0"/>
              <a:ea typeface="Arial" charset="0"/>
              <a:cs typeface="Arial" charset="0"/>
            </a:endParaRPr>
          </a:p>
          <a:p>
            <a:pPr marL="342900" indent="-342900" eaLnBrk="1" hangingPunct="1">
              <a:spcAft>
                <a:spcPts val="1800"/>
              </a:spcAft>
              <a:buClr>
                <a:srgbClr val="4C4C4C"/>
              </a:buClr>
              <a:buSzTx/>
            </a:pPr>
            <a:r>
              <a:rPr lang="en-US" altLang="en-US" sz="2400" dirty="0">
                <a:latin typeface="Arial" charset="0"/>
                <a:ea typeface="Arial" charset="0"/>
                <a:cs typeface="Arial" charset="0"/>
              </a:rPr>
              <a:t>Complete Page 25 and 26 in your workbook</a:t>
            </a:r>
          </a:p>
        </p:txBody>
      </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721823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fade">
                                      <p:cBhvr>
                                        <p:cTn id="12"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More Table Queries</a:t>
            </a:r>
            <a:endParaRPr lang="en-US" dirty="0">
              <a:latin typeface="Courier New" charset="0"/>
              <a:ea typeface="Courier New" charset="0"/>
              <a:cs typeface="Courier New" charset="0"/>
            </a:endParaRPr>
          </a:p>
        </p:txBody>
      </p:sp>
      <p:sp>
        <p:nvSpPr>
          <p:cNvPr id="5" name="Rectangle 4"/>
          <p:cNvSpPr>
            <a:spLocks noChangeArrowheads="1"/>
          </p:cNvSpPr>
          <p:nvPr/>
        </p:nvSpPr>
        <p:spPr bwMode="auto">
          <a:xfrm>
            <a:off x="304800" y="1819275"/>
            <a:ext cx="8610600" cy="2760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chemeClr val="bg1"/>
              </a:buClr>
              <a:buSzTx/>
            </a:pPr>
            <a:r>
              <a:rPr lang="en-US" altLang="en-US" sz="2400" dirty="0">
                <a:latin typeface="Arial" charset="0"/>
                <a:ea typeface="Arial" charset="0"/>
                <a:cs typeface="Arial" charset="0"/>
              </a:rPr>
              <a:t>Race to answer the following questions:</a:t>
            </a:r>
            <a:endParaRPr lang="en-US" altLang="en-US" sz="2400" dirty="0">
              <a:latin typeface="Courier New" charset="0"/>
              <a:ea typeface="Courier New" charset="0"/>
              <a:cs typeface="Courier New" charset="0"/>
            </a:endParaRPr>
          </a:p>
          <a:p>
            <a:pPr lvl="1">
              <a:buClr>
                <a:schemeClr val="bg1"/>
              </a:buClr>
            </a:pPr>
            <a:r>
              <a:rPr lang="en-US" sz="2200" dirty="0"/>
              <a:t>Which three foods have the most sodium?</a:t>
            </a:r>
          </a:p>
          <a:p>
            <a:pPr lvl="1">
              <a:buClr>
                <a:schemeClr val="bg1"/>
              </a:buClr>
            </a:pPr>
            <a:r>
              <a:rPr lang="en-US" sz="2200" dirty="0"/>
              <a:t>Which 3 movies had the highest domestic gross ticket sales?</a:t>
            </a:r>
          </a:p>
          <a:p>
            <a:pPr lvl="1">
              <a:buClr>
                <a:schemeClr val="bg1"/>
              </a:buClr>
            </a:pPr>
            <a:r>
              <a:rPr lang="en-US" sz="2200" dirty="0"/>
              <a:t>What are the 3 countries with the smallest population?</a:t>
            </a:r>
          </a:p>
          <a:p>
            <a:pPr lvl="1">
              <a:buClr>
                <a:schemeClr val="bg1"/>
              </a:buClr>
            </a:pPr>
            <a:endParaRPr lang="en-US" sz="2200" dirty="0"/>
          </a:p>
          <a:p>
            <a:pPr marL="342900" indent="-342900" eaLnBrk="1" hangingPunct="1">
              <a:spcAft>
                <a:spcPts val="1800"/>
              </a:spcAft>
              <a:buClr>
                <a:srgbClr val="4C4C4C"/>
              </a:buClr>
              <a:buSzTx/>
            </a:pPr>
            <a:r>
              <a:rPr lang="en-US" altLang="en-US" sz="2400" dirty="0">
                <a:latin typeface="Arial" charset="0"/>
                <a:ea typeface="Arial" charset="0"/>
                <a:cs typeface="Arial" charset="0"/>
              </a:rPr>
              <a:t>Type </a:t>
            </a:r>
            <a:r>
              <a:rPr lang="en-US" altLang="en-US" sz="2400" dirty="0">
                <a:latin typeface="Courier New" charset="0"/>
                <a:ea typeface="Courier New" charset="0"/>
                <a:cs typeface="Courier New" charset="0"/>
              </a:rPr>
              <a:t>presidents-ordered </a:t>
            </a:r>
            <a:r>
              <a:rPr lang="en-US" altLang="en-US" sz="2400" dirty="0">
                <a:latin typeface="Arial" charset="0"/>
                <a:ea typeface="Arial" charset="0"/>
                <a:cs typeface="Arial" charset="0"/>
              </a:rPr>
              <a:t>into the Interactions Area</a:t>
            </a:r>
          </a:p>
        </p:txBody>
      </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496898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animEffect transition="in" filter="fade">
                                      <p:cBhvr>
                                        <p:cTn id="27"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a:t>
            </a:r>
            <a:r>
              <a:rPr lang="en-US" dirty="0">
                <a:latin typeface="Courier New" charset="0"/>
                <a:ea typeface="Courier New" charset="0"/>
                <a:cs typeface="Courier New" charset="0"/>
              </a:rPr>
              <a:t>order </a:t>
            </a:r>
            <a:r>
              <a:rPr lang="en-US" dirty="0"/>
              <a:t>query</a:t>
            </a:r>
          </a:p>
        </p:txBody>
      </p:sp>
      <p:sp>
        <p:nvSpPr>
          <p:cNvPr id="3" name="Content Placeholder 2"/>
          <p:cNvSpPr>
            <a:spLocks noGrp="1"/>
          </p:cNvSpPr>
          <p:nvPr>
            <p:ph idx="1"/>
          </p:nvPr>
        </p:nvSpPr>
        <p:spPr>
          <a:xfrm>
            <a:off x="304800" y="2552701"/>
            <a:ext cx="8686800" cy="1112837"/>
          </a:xfrm>
        </p:spPr>
        <p:txBody>
          <a:bodyPr/>
          <a:lstStyle/>
          <a:p>
            <a:pPr marL="0" indent="0">
              <a:buNone/>
            </a:pPr>
            <a:r>
              <a:rPr lang="en-US" b="1" dirty="0">
                <a:latin typeface="Courier New" charset="0"/>
                <a:ea typeface="Courier New" charset="0"/>
                <a:cs typeface="Courier New" charset="0"/>
              </a:rPr>
              <a:t>order </a:t>
            </a:r>
            <a:r>
              <a:rPr lang="en-US" dirty="0">
                <a:latin typeface="Courier New" charset="0"/>
                <a:ea typeface="Courier New" charset="0"/>
                <a:cs typeface="Courier New" charset="0"/>
              </a:rPr>
              <a:t>movies: title ascending </a:t>
            </a:r>
            <a:r>
              <a:rPr lang="en-US" b="1" dirty="0">
                <a:latin typeface="Courier New" charset="0"/>
                <a:ea typeface="Courier New" charset="0"/>
                <a:cs typeface="Courier New" charset="0"/>
              </a:rPr>
              <a:t>end</a:t>
            </a:r>
            <a:endParaRPr lang="en-US" dirty="0">
              <a:latin typeface="Courier New" charset="0"/>
              <a:ea typeface="Courier New" charset="0"/>
              <a:cs typeface="Courier New" charset="0"/>
            </a:endParaRPr>
          </a:p>
        </p:txBody>
      </p:sp>
      <p:sp>
        <p:nvSpPr>
          <p:cNvPr id="4" name="Rectangular Callout 3"/>
          <p:cNvSpPr/>
          <p:nvPr/>
        </p:nvSpPr>
        <p:spPr>
          <a:xfrm>
            <a:off x="332232" y="3886201"/>
            <a:ext cx="1648968" cy="990599"/>
          </a:xfrm>
          <a:prstGeom prst="wedgeRectCallout">
            <a:avLst>
              <a:gd name="adj1" fmla="val -6962"/>
              <a:gd name="adj2" fmla="val -135671"/>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solidFill>
                  <a:schemeClr val="tx1"/>
                </a:solidFill>
              </a:rPr>
              <a:t>table operator</a:t>
            </a:r>
          </a:p>
        </p:txBody>
      </p:sp>
      <p:sp>
        <p:nvSpPr>
          <p:cNvPr id="9" name="Rectangular Callout 8"/>
          <p:cNvSpPr/>
          <p:nvPr/>
        </p:nvSpPr>
        <p:spPr>
          <a:xfrm>
            <a:off x="6400800" y="1218922"/>
            <a:ext cx="1524000" cy="727870"/>
          </a:xfrm>
          <a:prstGeom prst="wedgeRectCallout">
            <a:avLst>
              <a:gd name="adj1" fmla="val 3173"/>
              <a:gd name="adj2" fmla="val 137635"/>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solidFill>
                  <a:schemeClr val="tx1"/>
                </a:solidFill>
              </a:rPr>
              <a:t>keyword</a:t>
            </a:r>
            <a:endParaRPr lang="en-US" dirty="0">
              <a:solidFill>
                <a:schemeClr val="tx1"/>
              </a:solidFill>
            </a:endParaRPr>
          </a:p>
        </p:txBody>
      </p:sp>
      <p:grpSp>
        <p:nvGrpSpPr>
          <p:cNvPr id="11" name="Group 10"/>
          <p:cNvGrpSpPr/>
          <p:nvPr/>
        </p:nvGrpSpPr>
        <p:grpSpPr>
          <a:xfrm>
            <a:off x="3352800" y="2590800"/>
            <a:ext cx="3276600" cy="2324099"/>
            <a:chOff x="1295400" y="3314701"/>
            <a:chExt cx="3276600" cy="2324099"/>
          </a:xfrm>
        </p:grpSpPr>
        <p:sp>
          <p:nvSpPr>
            <p:cNvPr id="5" name="Rectangular Callout 4"/>
            <p:cNvSpPr/>
            <p:nvPr/>
          </p:nvSpPr>
          <p:spPr>
            <a:xfrm>
              <a:off x="2362200" y="4648200"/>
              <a:ext cx="1828800" cy="990600"/>
            </a:xfrm>
            <a:prstGeom prst="wedgeRectCallout">
              <a:avLst>
                <a:gd name="adj1" fmla="val -14554"/>
                <a:gd name="adj2" fmla="val -127231"/>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solidFill>
                    <a:schemeClr val="tx1"/>
                  </a:solidFill>
                </a:rPr>
                <a:t>name/order pairs</a:t>
              </a:r>
            </a:p>
          </p:txBody>
        </p:sp>
        <p:sp>
          <p:nvSpPr>
            <p:cNvPr id="10" name="Rectangle 9"/>
            <p:cNvSpPr/>
            <p:nvPr/>
          </p:nvSpPr>
          <p:spPr>
            <a:xfrm>
              <a:off x="1295400" y="3314701"/>
              <a:ext cx="3276600" cy="495299"/>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3" name="Group 12"/>
          <p:cNvGrpSpPr/>
          <p:nvPr/>
        </p:nvGrpSpPr>
        <p:grpSpPr>
          <a:xfrm>
            <a:off x="1505191" y="2592075"/>
            <a:ext cx="1885709" cy="2298540"/>
            <a:chOff x="5410200" y="3314701"/>
            <a:chExt cx="1885709" cy="2298540"/>
          </a:xfrm>
        </p:grpSpPr>
        <p:sp>
          <p:nvSpPr>
            <p:cNvPr id="6" name="Rectangular Callout 5"/>
            <p:cNvSpPr/>
            <p:nvPr/>
          </p:nvSpPr>
          <p:spPr>
            <a:xfrm>
              <a:off x="6076709" y="4622641"/>
              <a:ext cx="1219200" cy="990600"/>
            </a:xfrm>
            <a:prstGeom prst="wedgeRectCallout">
              <a:avLst>
                <a:gd name="adj1" fmla="val -42086"/>
                <a:gd name="adj2" fmla="val -118188"/>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solidFill>
                    <a:schemeClr val="tx1"/>
                  </a:solidFill>
                </a:rPr>
                <a:t>table</a:t>
              </a:r>
              <a:endParaRPr lang="en-US" dirty="0">
                <a:solidFill>
                  <a:schemeClr val="tx1"/>
                </a:solidFill>
              </a:endParaRPr>
            </a:p>
          </p:txBody>
        </p:sp>
        <p:sp>
          <p:nvSpPr>
            <p:cNvPr id="12" name="Rectangle 11"/>
            <p:cNvSpPr/>
            <p:nvPr/>
          </p:nvSpPr>
          <p:spPr>
            <a:xfrm>
              <a:off x="5410200" y="3314701"/>
              <a:ext cx="1447800" cy="495299"/>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5" name="Rectangle 14"/>
          <p:cNvSpPr/>
          <p:nvPr/>
        </p:nvSpPr>
        <p:spPr>
          <a:xfrm>
            <a:off x="550762" y="5257800"/>
            <a:ext cx="8059838" cy="1061829"/>
          </a:xfrm>
          <a:prstGeom prst="rect">
            <a:avLst/>
          </a:prstGeom>
        </p:spPr>
        <p:txBody>
          <a:bodyPr wrap="square">
            <a:spAutoFit/>
          </a:bodyPr>
          <a:lstStyle/>
          <a:p>
            <a:pPr marL="342900" indent="-342900" eaLnBrk="1" hangingPunct="1">
              <a:spcAft>
                <a:spcPts val="1800"/>
              </a:spcAft>
              <a:buClr>
                <a:srgbClr val="4C4C4C"/>
              </a:buClr>
              <a:buSzTx/>
              <a:buFont typeface="Arial" charset="0"/>
              <a:buChar char="•"/>
            </a:pPr>
            <a:r>
              <a:rPr lang="en-US" altLang="en-US" dirty="0">
                <a:solidFill>
                  <a:schemeClr val="bg1"/>
                </a:solidFill>
                <a:ea typeface="Arial" charset="0"/>
                <a:cs typeface="Arial" charset="0"/>
              </a:rPr>
              <a:t>Take notes on Page 45</a:t>
            </a:r>
          </a:p>
          <a:p>
            <a:pPr marL="342900" indent="-342900" eaLnBrk="1" hangingPunct="1">
              <a:spcAft>
                <a:spcPts val="1800"/>
              </a:spcAft>
              <a:buClr>
                <a:srgbClr val="4C4C4C"/>
              </a:buClr>
              <a:buFont typeface="Arial" charset="0"/>
              <a:buChar char="•"/>
            </a:pPr>
            <a:r>
              <a:rPr lang="en-US" dirty="0">
                <a:solidFill>
                  <a:schemeClr val="bg1"/>
                </a:solidFill>
                <a:ea typeface="Arial" charset="0"/>
                <a:cs typeface="Arial" charset="0"/>
              </a:rPr>
              <a:t>Open the </a:t>
            </a:r>
            <a:r>
              <a:rPr lang="en-US" dirty="0">
                <a:solidFill>
                  <a:schemeClr val="bg1"/>
                </a:solidFill>
                <a:ea typeface="Arial" charset="0"/>
                <a:cs typeface="Arial" charset="0"/>
                <a:hlinkClick r:id="rId3"/>
              </a:rPr>
              <a:t>Syntax Error file</a:t>
            </a:r>
            <a:r>
              <a:rPr lang="en-US" dirty="0">
                <a:solidFill>
                  <a:schemeClr val="bg1"/>
                </a:solidFill>
                <a:ea typeface="Arial" charset="0"/>
                <a:cs typeface="Arial" charset="0"/>
              </a:rPr>
              <a:t>, and debug these queries</a:t>
            </a:r>
          </a:p>
        </p:txBody>
      </p:sp>
      <p:sp>
        <p:nvSpPr>
          <p:cNvPr id="16" name="Rectangular Callout 15"/>
          <p:cNvSpPr/>
          <p:nvPr/>
        </p:nvSpPr>
        <p:spPr>
          <a:xfrm>
            <a:off x="2244524" y="1157942"/>
            <a:ext cx="1524000" cy="727870"/>
          </a:xfrm>
          <a:prstGeom prst="wedgeRectCallout">
            <a:avLst>
              <a:gd name="adj1" fmla="val 3173"/>
              <a:gd name="adj2" fmla="val 137635"/>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solidFill>
                  <a:schemeClr val="tx1"/>
                </a:solidFill>
              </a:rPr>
              <a:t>colon</a:t>
            </a:r>
          </a:p>
        </p:txBody>
      </p:sp>
      <p:sp>
        <p:nvSpPr>
          <p:cNvPr id="7" name="Footer Placeholder 6"/>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963224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mph" presetSubtype="2" fill="hold" nodeType="clickEffect">
                                  <p:stCondLst>
                                    <p:cond delay="0"/>
                                  </p:stCondLst>
                                  <p:childTnLst>
                                    <p:animClr clrSpc="rgb" dir="cw">
                                      <p:cBhvr>
                                        <p:cTn id="31" dur="500" fill="hold"/>
                                        <p:tgtEl>
                                          <p:spTgt spid="9"/>
                                        </p:tgtEl>
                                        <p:attrNameLst>
                                          <p:attrName>fillcolor</p:attrName>
                                        </p:attrNameLst>
                                      </p:cBhvr>
                                      <p:to>
                                        <a:schemeClr val="accent2"/>
                                      </p:to>
                                    </p:animClr>
                                    <p:set>
                                      <p:cBhvr>
                                        <p:cTn id="32" dur="500" fill="hold"/>
                                        <p:tgtEl>
                                          <p:spTgt spid="9"/>
                                        </p:tgtEl>
                                        <p:attrNameLst>
                                          <p:attrName>fill.type</p:attrName>
                                        </p:attrNameLst>
                                      </p:cBhvr>
                                      <p:to>
                                        <p:strVal val="solid"/>
                                      </p:to>
                                    </p:set>
                                    <p:set>
                                      <p:cBhvr>
                                        <p:cTn id="33" dur="500" fill="hold"/>
                                        <p:tgtEl>
                                          <p:spTgt spid="9"/>
                                        </p:tgtEl>
                                        <p:attrNameLst>
                                          <p:attrName>fill.on</p:attrName>
                                        </p:attrNameLst>
                                      </p:cBhvr>
                                      <p:to>
                                        <p:strVal val="true"/>
                                      </p:to>
                                    </p:set>
                                  </p:childTnLst>
                                </p:cTn>
                              </p:par>
                              <p:par>
                                <p:cTn id="34" presetID="1" presetClass="emph" presetSubtype="2" fill="hold" nodeType="withEffect">
                                  <p:stCondLst>
                                    <p:cond delay="0"/>
                                  </p:stCondLst>
                                  <p:childTnLst>
                                    <p:animClr clrSpc="rgb" dir="cw">
                                      <p:cBhvr>
                                        <p:cTn id="35" dur="500" fill="hold"/>
                                        <p:tgtEl>
                                          <p:spTgt spid="16"/>
                                        </p:tgtEl>
                                        <p:attrNameLst>
                                          <p:attrName>fillcolor</p:attrName>
                                        </p:attrNameLst>
                                      </p:cBhvr>
                                      <p:to>
                                        <a:schemeClr val="accent2"/>
                                      </p:to>
                                    </p:animClr>
                                    <p:set>
                                      <p:cBhvr>
                                        <p:cTn id="36" dur="500" fill="hold"/>
                                        <p:tgtEl>
                                          <p:spTgt spid="16"/>
                                        </p:tgtEl>
                                        <p:attrNameLst>
                                          <p:attrName>fill.type</p:attrName>
                                        </p:attrNameLst>
                                      </p:cBhvr>
                                      <p:to>
                                        <p:strVal val="solid"/>
                                      </p:to>
                                    </p:set>
                                    <p:set>
                                      <p:cBhvr>
                                        <p:cTn id="37" dur="500" fill="hold"/>
                                        <p:tgtEl>
                                          <p:spTgt spid="16"/>
                                        </p:tgtEl>
                                        <p:attrNameLst>
                                          <p:attrName>fill.on</p:attrName>
                                        </p:attrNameLst>
                                      </p:cBhvr>
                                      <p:to>
                                        <p:strVal val="true"/>
                                      </p:to>
                                    </p:se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5">
                                            <p:txEl>
                                              <p:pRg st="1" end="1"/>
                                            </p:txEl>
                                          </p:spTgt>
                                        </p:tgtEl>
                                        <p:attrNameLst>
                                          <p:attrName>style.visibility</p:attrName>
                                        </p:attrNameLst>
                                      </p:cBhvr>
                                      <p:to>
                                        <p:strVal val="visible"/>
                                      </p:to>
                                    </p:set>
                                    <p:animEffect transition="in" filter="fade">
                                      <p:cBhvr>
                                        <p:cTn id="42" dur="500"/>
                                        <p:tgtEl>
                                          <p:spTgt spid="1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P spid="16"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The </a:t>
            </a:r>
            <a:r>
              <a:rPr lang="en-US" dirty="0">
                <a:latin typeface="Courier New" charset="0"/>
                <a:ea typeface="Courier New" charset="0"/>
                <a:cs typeface="Courier New" charset="0"/>
              </a:rPr>
              <a:t>order </a:t>
            </a:r>
            <a:r>
              <a:rPr lang="en-US" dirty="0"/>
              <a:t>query</a:t>
            </a:r>
            <a:endParaRPr lang="en-US" dirty="0">
              <a:latin typeface="Courier New" charset="0"/>
              <a:ea typeface="Courier New" charset="0"/>
              <a:cs typeface="Courier New" charset="0"/>
            </a:endParaRPr>
          </a:p>
        </p:txBody>
      </p:sp>
      <p:sp>
        <p:nvSpPr>
          <p:cNvPr id="5" name="Rectangle 4"/>
          <p:cNvSpPr>
            <a:spLocks noChangeArrowheads="1"/>
          </p:cNvSpPr>
          <p:nvPr/>
        </p:nvSpPr>
        <p:spPr bwMode="auto">
          <a:xfrm>
            <a:off x="304800" y="1819275"/>
            <a:ext cx="8610600" cy="21790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altLang="en-US" sz="2400" dirty="0">
                <a:latin typeface="Arial" charset="0"/>
                <a:ea typeface="Arial" charset="0"/>
                <a:cs typeface="Arial" charset="0"/>
              </a:rPr>
              <a:t>In the Definitions Area, complete “Salt Order” and “Population”</a:t>
            </a:r>
          </a:p>
          <a:p>
            <a:pPr marL="342900" indent="-342900" eaLnBrk="1" hangingPunct="1">
              <a:spcAft>
                <a:spcPts val="1800"/>
              </a:spcAft>
              <a:buClr>
                <a:srgbClr val="4C4C4C"/>
              </a:buClr>
              <a:buSzTx/>
            </a:pPr>
            <a:endParaRPr lang="en-US" altLang="en-US" sz="2400" dirty="0">
              <a:latin typeface="Arial" charset="0"/>
              <a:ea typeface="Arial" charset="0"/>
              <a:cs typeface="Arial" charset="0"/>
            </a:endParaRPr>
          </a:p>
          <a:p>
            <a:pPr marL="342900" indent="-342900" eaLnBrk="1" hangingPunct="1">
              <a:spcAft>
                <a:spcPts val="1800"/>
              </a:spcAft>
              <a:buClr>
                <a:srgbClr val="4C4C4C"/>
              </a:buClr>
              <a:buSzTx/>
            </a:pPr>
            <a:r>
              <a:rPr lang="en-US" altLang="en-US" sz="2400" dirty="0">
                <a:latin typeface="Arial" charset="0"/>
                <a:ea typeface="Arial" charset="0"/>
                <a:cs typeface="Arial" charset="0"/>
              </a:rPr>
              <a:t>Complete Page 27</a:t>
            </a:r>
          </a:p>
        </p:txBody>
      </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882923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fade">
                                      <p:cBhvr>
                                        <p:cTn id="12"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Combining Queries</a:t>
            </a:r>
            <a:endParaRPr lang="en-US" dirty="0">
              <a:latin typeface="Courier New" charset="0"/>
              <a:ea typeface="Courier New" charset="0"/>
              <a:cs typeface="Courier New" charset="0"/>
            </a:endParaRPr>
          </a:p>
        </p:txBody>
      </p:sp>
      <p:sp>
        <p:nvSpPr>
          <p:cNvPr id="5" name="Rectangle 4"/>
          <p:cNvSpPr>
            <a:spLocks noChangeArrowheads="1"/>
          </p:cNvSpPr>
          <p:nvPr/>
        </p:nvSpPr>
        <p:spPr bwMode="auto">
          <a:xfrm>
            <a:off x="304800" y="1819275"/>
            <a:ext cx="8610600" cy="4173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lnSpc>
                <a:spcPct val="200000"/>
              </a:lnSpc>
              <a:spcAft>
                <a:spcPts val="1800"/>
              </a:spcAft>
              <a:buClr>
                <a:srgbClr val="4C4C4C"/>
              </a:buClr>
            </a:pPr>
            <a:r>
              <a:rPr lang="en-US" altLang="en-US" sz="2400" dirty="0">
                <a:latin typeface="Arial" charset="0"/>
                <a:ea typeface="Arial" charset="0"/>
                <a:cs typeface="Arial" charset="0"/>
              </a:rPr>
              <a:t>What if we want to </a:t>
            </a:r>
            <a:r>
              <a:rPr lang="en-US" altLang="en-US" sz="2400" dirty="0">
                <a:latin typeface="Courier New" charset="0"/>
                <a:ea typeface="Courier New" charset="0"/>
                <a:cs typeface="Courier New" charset="0"/>
              </a:rPr>
              <a:t>select</a:t>
            </a:r>
            <a:r>
              <a:rPr lang="en-US" altLang="en-US" sz="2400" dirty="0">
                <a:latin typeface="Arial" charset="0"/>
                <a:ea typeface="Arial" charset="0"/>
                <a:cs typeface="Arial" charset="0"/>
              </a:rPr>
              <a:t> </a:t>
            </a:r>
            <a:r>
              <a:rPr lang="en-US" altLang="en-US" sz="2400" i="1" dirty="0">
                <a:latin typeface="Arial" charset="0"/>
                <a:ea typeface="Arial" charset="0"/>
                <a:cs typeface="Arial" charset="0"/>
              </a:rPr>
              <a:t>and</a:t>
            </a:r>
            <a:r>
              <a:rPr lang="en-US" altLang="en-US" sz="2400" dirty="0">
                <a:latin typeface="Arial" charset="0"/>
                <a:ea typeface="Arial" charset="0"/>
                <a:cs typeface="Arial" charset="0"/>
              </a:rPr>
              <a:t> </a:t>
            </a:r>
            <a:r>
              <a:rPr lang="en-US" altLang="en-US" sz="2400" dirty="0">
                <a:latin typeface="Courier New" charset="0"/>
                <a:ea typeface="Courier New" charset="0"/>
                <a:cs typeface="Courier New" charset="0"/>
              </a:rPr>
              <a:t>order</a:t>
            </a:r>
            <a:r>
              <a:rPr lang="en-US" altLang="en-US" sz="2400" dirty="0">
                <a:latin typeface="Arial" charset="0"/>
                <a:ea typeface="Arial" charset="0"/>
                <a:cs typeface="Arial" charset="0"/>
              </a:rPr>
              <a:t>?</a:t>
            </a:r>
          </a:p>
          <a:p>
            <a:pPr marL="342900" indent="-342900" eaLnBrk="1" hangingPunct="1">
              <a:lnSpc>
                <a:spcPct val="200000"/>
              </a:lnSpc>
              <a:spcAft>
                <a:spcPts val="1800"/>
              </a:spcAft>
              <a:buClr>
                <a:srgbClr val="4C4C4C"/>
              </a:buClr>
            </a:pPr>
            <a:r>
              <a:rPr lang="en-US" altLang="en-US" sz="2400" dirty="0">
                <a:latin typeface="Arial" charset="0"/>
                <a:ea typeface="Arial" charset="0"/>
                <a:cs typeface="Arial" charset="0"/>
              </a:rPr>
              <a:t>Type </a:t>
            </a:r>
            <a:r>
              <a:rPr lang="en-US" altLang="en-US" sz="2400" dirty="0">
                <a:latin typeface="Courier New" charset="0"/>
                <a:ea typeface="Courier New" charset="0"/>
                <a:cs typeface="Courier New" charset="0"/>
              </a:rPr>
              <a:t>studio-and-gross</a:t>
            </a:r>
            <a:r>
              <a:rPr lang="en-US" altLang="en-US" sz="2400" dirty="0">
                <a:latin typeface="Arial" charset="0"/>
                <a:ea typeface="Arial" charset="0"/>
                <a:cs typeface="Arial" charset="0"/>
              </a:rPr>
              <a:t> into the Interactions Area</a:t>
            </a:r>
          </a:p>
          <a:p>
            <a:pPr indent="403225" fontAlgn="ctr">
              <a:lnSpc>
                <a:spcPct val="200000"/>
              </a:lnSpc>
              <a:buClr>
                <a:schemeClr val="bg1"/>
              </a:buClr>
            </a:pPr>
            <a:r>
              <a:rPr lang="en-US" sz="2400" dirty="0">
                <a:latin typeface="Arial" charset="0"/>
                <a:ea typeface="Arial" charset="0"/>
                <a:cs typeface="Arial" charset="0"/>
              </a:rPr>
              <a:t>What table is this query </a:t>
            </a:r>
            <a:r>
              <a:rPr lang="en-US" sz="2400" i="1" dirty="0">
                <a:latin typeface="Arial" charset="0"/>
                <a:ea typeface="Arial" charset="0"/>
                <a:cs typeface="Arial" charset="0"/>
              </a:rPr>
              <a:t>using</a:t>
            </a:r>
            <a:r>
              <a:rPr lang="en-US" sz="2400" dirty="0">
                <a:latin typeface="Arial" charset="0"/>
                <a:ea typeface="Arial" charset="0"/>
                <a:cs typeface="Arial" charset="0"/>
              </a:rPr>
              <a:t>?</a:t>
            </a:r>
          </a:p>
          <a:p>
            <a:pPr indent="403225" fontAlgn="ctr">
              <a:lnSpc>
                <a:spcPct val="200000"/>
              </a:lnSpc>
              <a:buClr>
                <a:schemeClr val="bg1"/>
              </a:buClr>
            </a:pPr>
            <a:r>
              <a:rPr lang="en-US" sz="2400" dirty="0">
                <a:latin typeface="Arial" charset="0"/>
                <a:ea typeface="Arial" charset="0"/>
                <a:cs typeface="Arial" charset="0"/>
              </a:rPr>
              <a:t>Are the rows in this table in any particular order?</a:t>
            </a:r>
          </a:p>
          <a:p>
            <a:pPr marL="342900" indent="-342900" eaLnBrk="1" hangingPunct="1">
              <a:spcAft>
                <a:spcPts val="1800"/>
              </a:spcAft>
              <a:buClr>
                <a:srgbClr val="4C4C4C"/>
              </a:buClr>
              <a:buSzTx/>
            </a:pPr>
            <a:endParaRPr lang="en-US" altLang="en-US" sz="2400" dirty="0">
              <a:latin typeface="Arial" charset="0"/>
              <a:ea typeface="Arial" charset="0"/>
              <a:cs typeface="Arial" charset="0"/>
            </a:endParaRPr>
          </a:p>
        </p:txBody>
      </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25457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Introducing </a:t>
            </a:r>
            <a:r>
              <a:rPr lang="en-US" i="1" dirty="0"/>
              <a:t>Table Plans</a:t>
            </a:r>
            <a:endParaRPr lang="en-US" i="1" dirty="0">
              <a:latin typeface="Courier New" charset="0"/>
              <a:ea typeface="Courier New" charset="0"/>
              <a:cs typeface="Courier New" charset="0"/>
            </a:endParaRPr>
          </a:p>
        </p:txBody>
      </p:sp>
      <p:sp>
        <p:nvSpPr>
          <p:cNvPr id="5" name="Rectangle 4"/>
          <p:cNvSpPr>
            <a:spLocks noChangeArrowheads="1"/>
          </p:cNvSpPr>
          <p:nvPr/>
        </p:nvSpPr>
        <p:spPr bwMode="auto">
          <a:xfrm>
            <a:off x="304800" y="1819275"/>
            <a:ext cx="8610600" cy="2917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lnSpc>
                <a:spcPct val="200000"/>
              </a:lnSpc>
              <a:spcAft>
                <a:spcPts val="1800"/>
              </a:spcAft>
              <a:buClr>
                <a:srgbClr val="4C4C4C"/>
              </a:buClr>
            </a:pPr>
            <a:r>
              <a:rPr lang="en-US" altLang="en-US" sz="2400" dirty="0">
                <a:latin typeface="Arial" charset="0"/>
                <a:ea typeface="Arial" charset="0"/>
                <a:cs typeface="Arial" charset="0"/>
              </a:rPr>
              <a:t>We might want to order by one column, then remove it later.</a:t>
            </a:r>
          </a:p>
          <a:p>
            <a:pPr marL="342900" indent="-342900" eaLnBrk="1" hangingPunct="1">
              <a:lnSpc>
                <a:spcPct val="200000"/>
              </a:lnSpc>
              <a:spcAft>
                <a:spcPts val="1800"/>
              </a:spcAft>
              <a:buClr>
                <a:srgbClr val="4C4C4C"/>
              </a:buClr>
            </a:pPr>
            <a:r>
              <a:rPr lang="en-US" altLang="en-US" sz="2400" dirty="0">
                <a:latin typeface="Arial" charset="0"/>
                <a:ea typeface="Arial" charset="0"/>
                <a:cs typeface="Arial" charset="0"/>
              </a:rPr>
              <a:t>The order of our queries matters </a:t>
            </a:r>
            <a:r>
              <a:rPr lang="mr-IN" altLang="en-US" sz="2400" dirty="0">
                <a:latin typeface="Arial" charset="0"/>
                <a:ea typeface="Arial" charset="0"/>
                <a:cs typeface="Arial" charset="0"/>
              </a:rPr>
              <a:t>–</a:t>
            </a:r>
            <a:r>
              <a:rPr lang="en-US" altLang="en-US" sz="2400" dirty="0">
                <a:latin typeface="Arial" charset="0"/>
                <a:ea typeface="Arial" charset="0"/>
                <a:cs typeface="Arial" charset="0"/>
              </a:rPr>
              <a:t> a lot!</a:t>
            </a:r>
          </a:p>
          <a:p>
            <a:pPr indent="403225" fontAlgn="ctr">
              <a:lnSpc>
                <a:spcPct val="200000"/>
              </a:lnSpc>
              <a:buClr>
                <a:schemeClr val="bg1"/>
              </a:buClr>
            </a:pPr>
            <a:r>
              <a:rPr lang="en-US" sz="2400" dirty="0">
                <a:latin typeface="Arial" charset="0"/>
                <a:ea typeface="Arial" charset="0"/>
                <a:cs typeface="Arial" charset="0"/>
              </a:rPr>
              <a:t>Turn to Page 28</a:t>
            </a:r>
            <a:r>
              <a:rPr lang="mr-IN" sz="2400" dirty="0">
                <a:latin typeface="Arial" charset="0"/>
                <a:ea typeface="Arial" charset="0"/>
                <a:cs typeface="Arial" charset="0"/>
              </a:rPr>
              <a:t>…</a:t>
            </a:r>
            <a:endParaRPr lang="en-US" sz="2400" dirty="0">
              <a:latin typeface="Arial" charset="0"/>
              <a:ea typeface="Arial" charset="0"/>
              <a:cs typeface="Arial" charset="0"/>
            </a:endParaRPr>
          </a:p>
        </p:txBody>
      </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0401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ourier New" charset="0"/>
                <a:ea typeface="Courier New" charset="0"/>
                <a:cs typeface="Courier New" charset="0"/>
              </a:rPr>
              <a:t>Total-and-Domestic</a:t>
            </a:r>
          </a:p>
        </p:txBody>
      </p:sp>
      <p:graphicFrame>
        <p:nvGraphicFramePr>
          <p:cNvPr id="9" name="Content Placeholder 8"/>
          <p:cNvGraphicFramePr>
            <a:graphicFrameLocks noGrp="1"/>
          </p:cNvGraphicFramePr>
          <p:nvPr>
            <p:ph idx="1"/>
            <p:extLst>
              <p:ext uri="{D42A27DB-BD31-4B8C-83A1-F6EECF244321}">
                <p14:modId xmlns:p14="http://schemas.microsoft.com/office/powerpoint/2010/main" val="1470664868"/>
              </p:ext>
            </p:extLst>
          </p:nvPr>
        </p:nvGraphicFramePr>
        <p:xfrm>
          <a:off x="1752600" y="990600"/>
          <a:ext cx="4114800" cy="1173480"/>
        </p:xfrm>
        <a:graphic>
          <a:graphicData uri="http://schemas.openxmlformats.org/drawingml/2006/table">
            <a:tbl>
              <a:tblPr firstRow="1" firstCol="1" bandRow="1">
                <a:tableStyleId>{5C22544A-7EE6-4342-B048-85BDC9FD1C3A}</a:tableStyleId>
              </a:tblPr>
              <a:tblGrid>
                <a:gridCol w="1260084">
                  <a:extLst>
                    <a:ext uri="{9D8B030D-6E8A-4147-A177-3AD203B41FA5}">
                      <a16:colId xmlns:a16="http://schemas.microsoft.com/office/drawing/2014/main" xmlns="" val="20000"/>
                    </a:ext>
                  </a:extLst>
                </a:gridCol>
                <a:gridCol w="491566">
                  <a:extLst>
                    <a:ext uri="{9D8B030D-6E8A-4147-A177-3AD203B41FA5}">
                      <a16:colId xmlns:a16="http://schemas.microsoft.com/office/drawing/2014/main" xmlns="" val="20001"/>
                    </a:ext>
                  </a:extLst>
                </a:gridCol>
                <a:gridCol w="515238">
                  <a:extLst>
                    <a:ext uri="{9D8B030D-6E8A-4147-A177-3AD203B41FA5}">
                      <a16:colId xmlns:a16="http://schemas.microsoft.com/office/drawing/2014/main" xmlns="" val="20002"/>
                    </a:ext>
                  </a:extLst>
                </a:gridCol>
                <a:gridCol w="716441">
                  <a:extLst>
                    <a:ext uri="{9D8B030D-6E8A-4147-A177-3AD203B41FA5}">
                      <a16:colId xmlns:a16="http://schemas.microsoft.com/office/drawing/2014/main" xmlns="" val="20003"/>
                    </a:ext>
                  </a:extLst>
                </a:gridCol>
                <a:gridCol w="716441">
                  <a:extLst>
                    <a:ext uri="{9D8B030D-6E8A-4147-A177-3AD203B41FA5}">
                      <a16:colId xmlns:a16="http://schemas.microsoft.com/office/drawing/2014/main" xmlns="" val="20004"/>
                    </a:ext>
                  </a:extLst>
                </a:gridCol>
                <a:gridCol w="415030">
                  <a:extLst>
                    <a:ext uri="{9D8B030D-6E8A-4147-A177-3AD203B41FA5}">
                      <a16:colId xmlns:a16="http://schemas.microsoft.com/office/drawing/2014/main" xmlns="" val="20005"/>
                    </a:ext>
                  </a:extLst>
                </a:gridCol>
              </a:tblGrid>
              <a:tr h="137160">
                <a:tc>
                  <a:txBody>
                    <a:bodyPr/>
                    <a:lstStyle/>
                    <a:p>
                      <a:pPr marL="0" marR="0">
                        <a:spcBef>
                          <a:spcPts val="0"/>
                        </a:spcBef>
                        <a:spcAft>
                          <a:spcPts val="0"/>
                        </a:spcAft>
                      </a:pPr>
                      <a:r>
                        <a:rPr lang="en-US" sz="1100" dirty="0" smtClean="0">
                          <a:effectLst/>
                        </a:rPr>
                        <a:t>Title</a:t>
                      </a:r>
                      <a:endParaRPr lang="en-US" sz="1100" dirty="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Studio</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Total</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Domestic</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Overseas</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Year</a:t>
                      </a:r>
                      <a:endParaRPr lang="en-US" sz="1100">
                        <a:effectLst/>
                        <a:latin typeface="Times New Roman" charset="0"/>
                        <a:ea typeface="Arial Unicode MS" charset="0"/>
                      </a:endParaRPr>
                    </a:p>
                  </a:txBody>
                  <a:tcPr marL="28575" marR="28575" marT="0" marB="0" anchor="b"/>
                </a:tc>
                <a:extLst>
                  <a:ext uri="{0D108BD9-81ED-4DB2-BD59-A6C34878D82A}">
                    <a16:rowId xmlns:a16="http://schemas.microsoft.com/office/drawing/2014/main" xmlns="" val="10000"/>
                  </a:ext>
                </a:extLst>
              </a:tr>
              <a:tr h="137160">
                <a:tc>
                  <a:txBody>
                    <a:bodyPr/>
                    <a:lstStyle/>
                    <a:p>
                      <a:pPr marL="0" marR="0">
                        <a:spcBef>
                          <a:spcPts val="0"/>
                        </a:spcBef>
                        <a:spcAft>
                          <a:spcPts val="0"/>
                        </a:spcAft>
                      </a:pPr>
                      <a:r>
                        <a:rPr lang="en-US" sz="1100">
                          <a:effectLst/>
                        </a:rPr>
                        <a:t>Interstellar</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dirty="0">
                          <a:effectLst/>
                        </a:rPr>
                        <a:t>Par.</a:t>
                      </a:r>
                      <a:endParaRPr lang="en-US" sz="1100" dirty="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675.1</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188</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487.1</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2014</a:t>
                      </a:r>
                      <a:endParaRPr lang="en-US" sz="1100">
                        <a:effectLst/>
                        <a:latin typeface="Times New Roman" charset="0"/>
                        <a:ea typeface="Arial Unicode MS" charset="0"/>
                      </a:endParaRPr>
                    </a:p>
                  </a:txBody>
                  <a:tcPr marL="28575" marR="28575" marT="0" marB="0" anchor="b"/>
                </a:tc>
                <a:extLst>
                  <a:ext uri="{0D108BD9-81ED-4DB2-BD59-A6C34878D82A}">
                    <a16:rowId xmlns:a16="http://schemas.microsoft.com/office/drawing/2014/main" xmlns="" val="10001"/>
                  </a:ext>
                </a:extLst>
              </a:tr>
              <a:tr h="137160">
                <a:tc>
                  <a:txBody>
                    <a:bodyPr/>
                    <a:lstStyle/>
                    <a:p>
                      <a:pPr marL="0" marR="0">
                        <a:spcBef>
                          <a:spcPts val="0"/>
                        </a:spcBef>
                        <a:spcAft>
                          <a:spcPts val="0"/>
                        </a:spcAft>
                      </a:pPr>
                      <a:r>
                        <a:rPr lang="en-US" sz="1100">
                          <a:effectLst/>
                        </a:rPr>
                        <a:t>The Sixth Sense</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BV</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672.8</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293.5</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379.3</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1999</a:t>
                      </a:r>
                      <a:endParaRPr lang="en-US" sz="1100">
                        <a:effectLst/>
                        <a:latin typeface="Times New Roman" charset="0"/>
                        <a:ea typeface="Arial Unicode MS" charset="0"/>
                      </a:endParaRPr>
                    </a:p>
                  </a:txBody>
                  <a:tcPr marL="28575" marR="28575" marT="0" marB="0" anchor="b"/>
                </a:tc>
                <a:extLst>
                  <a:ext uri="{0D108BD9-81ED-4DB2-BD59-A6C34878D82A}">
                    <a16:rowId xmlns:a16="http://schemas.microsoft.com/office/drawing/2014/main" xmlns="" val="10002"/>
                  </a:ext>
                </a:extLst>
              </a:tr>
              <a:tr h="137160">
                <a:tc>
                  <a:txBody>
                    <a:bodyPr/>
                    <a:lstStyle/>
                    <a:p>
                      <a:pPr marL="0" marR="0">
                        <a:spcBef>
                          <a:spcPts val="0"/>
                        </a:spcBef>
                        <a:spcAft>
                          <a:spcPts val="0"/>
                        </a:spcAft>
                      </a:pPr>
                      <a:r>
                        <a:rPr lang="en-US" sz="1100">
                          <a:effectLst/>
                        </a:rPr>
                        <a:t>Man of Steel</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WB</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668</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dirty="0">
                          <a:effectLst/>
                        </a:rPr>
                        <a:t>291</a:t>
                      </a:r>
                      <a:endParaRPr lang="en-US" sz="1100" dirty="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377</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2013</a:t>
                      </a:r>
                      <a:endParaRPr lang="en-US" sz="1100">
                        <a:effectLst/>
                        <a:latin typeface="Times New Roman" charset="0"/>
                        <a:ea typeface="Arial Unicode MS" charset="0"/>
                      </a:endParaRPr>
                    </a:p>
                  </a:txBody>
                  <a:tcPr marL="28575" marR="28575" marT="0" marB="0" anchor="b"/>
                </a:tc>
                <a:extLst>
                  <a:ext uri="{0D108BD9-81ED-4DB2-BD59-A6C34878D82A}">
                    <a16:rowId xmlns:a16="http://schemas.microsoft.com/office/drawing/2014/main" xmlns="" val="10003"/>
                  </a:ext>
                </a:extLst>
              </a:tr>
              <a:tr h="137160">
                <a:tc>
                  <a:txBody>
                    <a:bodyPr/>
                    <a:lstStyle/>
                    <a:p>
                      <a:pPr marL="0" marR="0">
                        <a:spcBef>
                          <a:spcPts val="0"/>
                        </a:spcBef>
                        <a:spcAft>
                          <a:spcPts val="0"/>
                        </a:spcAft>
                      </a:pPr>
                      <a:r>
                        <a:rPr lang="en-US" sz="1100">
                          <a:effectLst/>
                        </a:rPr>
                        <a:t>Kung Fu Panda 2</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P/DW</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665.7</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165.2</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dirty="0">
                          <a:effectLst/>
                        </a:rPr>
                        <a:t>500.4</a:t>
                      </a:r>
                      <a:endParaRPr lang="en-US" sz="1100" dirty="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dirty="0">
                          <a:effectLst/>
                        </a:rPr>
                        <a:t>2011</a:t>
                      </a:r>
                      <a:endParaRPr lang="en-US" sz="1100" dirty="0">
                        <a:effectLst/>
                        <a:latin typeface="Times New Roman" charset="0"/>
                        <a:ea typeface="Arial Unicode MS" charset="0"/>
                      </a:endParaRPr>
                    </a:p>
                  </a:txBody>
                  <a:tcPr marL="28575" marR="28575" marT="0" marB="0" anchor="b"/>
                </a:tc>
                <a:extLst>
                  <a:ext uri="{0D108BD9-81ED-4DB2-BD59-A6C34878D82A}">
                    <a16:rowId xmlns:a16="http://schemas.microsoft.com/office/drawing/2014/main" xmlns="" val="10004"/>
                  </a:ext>
                </a:extLst>
              </a:tr>
              <a:tr h="137160">
                <a:tc>
                  <a:txBody>
                    <a:bodyPr/>
                    <a:lstStyle/>
                    <a:p>
                      <a:pPr marL="0" marR="0">
                        <a:spcBef>
                          <a:spcPts val="0"/>
                        </a:spcBef>
                        <a:spcAft>
                          <a:spcPts val="0"/>
                        </a:spcAft>
                      </a:pPr>
                      <a:r>
                        <a:rPr lang="en-US" sz="1100">
                          <a:effectLst/>
                        </a:rPr>
                        <a:t>Ice Age: The </a:t>
                      </a:r>
                    </a:p>
                    <a:p>
                      <a:pPr marL="0" marR="0">
                        <a:spcBef>
                          <a:spcPts val="0"/>
                        </a:spcBef>
                        <a:spcAft>
                          <a:spcPts val="0"/>
                        </a:spcAft>
                      </a:pPr>
                      <a:r>
                        <a:rPr lang="en-US" sz="1100">
                          <a:effectLst/>
                        </a:rPr>
                        <a:t>Meltdown</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Fox</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dirty="0">
                          <a:effectLst/>
                        </a:rPr>
                        <a:t>660.9</a:t>
                      </a:r>
                      <a:endParaRPr lang="en-US" sz="1100" dirty="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195.3</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465.6</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dirty="0">
                          <a:effectLst/>
                        </a:rPr>
                        <a:t>2006</a:t>
                      </a:r>
                      <a:endParaRPr lang="en-US" sz="1100" dirty="0">
                        <a:effectLst/>
                        <a:latin typeface="Times New Roman" charset="0"/>
                        <a:ea typeface="Arial Unicode MS" charset="0"/>
                      </a:endParaRPr>
                    </a:p>
                  </a:txBody>
                  <a:tcPr marL="28575" marR="28575" marT="0" marB="0" anchor="b"/>
                </a:tc>
                <a:extLst>
                  <a:ext uri="{0D108BD9-81ED-4DB2-BD59-A6C34878D82A}">
                    <a16:rowId xmlns:a16="http://schemas.microsoft.com/office/drawing/2014/main" xmlns="" val="10005"/>
                  </a:ext>
                </a:extLst>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2128200945"/>
              </p:ext>
            </p:extLst>
          </p:nvPr>
        </p:nvGraphicFramePr>
        <p:xfrm>
          <a:off x="6553200" y="990600"/>
          <a:ext cx="2438400" cy="1173480"/>
        </p:xfrm>
        <a:graphic>
          <a:graphicData uri="http://schemas.openxmlformats.org/drawingml/2006/table">
            <a:tbl>
              <a:tblPr firstRow="1" firstCol="1" bandRow="1">
                <a:tableStyleId>{5C22544A-7EE6-4342-B048-85BDC9FD1C3A}</a:tableStyleId>
              </a:tblPr>
              <a:tblGrid>
                <a:gridCol w="1310569">
                  <a:extLst>
                    <a:ext uri="{9D8B030D-6E8A-4147-A177-3AD203B41FA5}">
                      <a16:colId xmlns:a16="http://schemas.microsoft.com/office/drawing/2014/main" xmlns="" val="20000"/>
                    </a:ext>
                  </a:extLst>
                </a:gridCol>
                <a:gridCol w="461276">
                  <a:extLst>
                    <a:ext uri="{9D8B030D-6E8A-4147-A177-3AD203B41FA5}">
                      <a16:colId xmlns:a16="http://schemas.microsoft.com/office/drawing/2014/main" xmlns="" val="20001"/>
                    </a:ext>
                  </a:extLst>
                </a:gridCol>
                <a:gridCol w="666555">
                  <a:extLst>
                    <a:ext uri="{9D8B030D-6E8A-4147-A177-3AD203B41FA5}">
                      <a16:colId xmlns:a16="http://schemas.microsoft.com/office/drawing/2014/main" xmlns="" val="20002"/>
                    </a:ext>
                  </a:extLst>
                </a:gridCol>
              </a:tblGrid>
              <a:tr h="137160">
                <a:tc>
                  <a:txBody>
                    <a:bodyPr/>
                    <a:lstStyle/>
                    <a:p>
                      <a:pPr marL="0" marR="0">
                        <a:spcBef>
                          <a:spcPts val="0"/>
                        </a:spcBef>
                        <a:spcAft>
                          <a:spcPts val="0"/>
                        </a:spcAft>
                      </a:pPr>
                      <a:r>
                        <a:rPr lang="en-US" sz="1100" dirty="0" smtClean="0">
                          <a:effectLst/>
                        </a:rPr>
                        <a:t>Title</a:t>
                      </a:r>
                      <a:endParaRPr lang="en-US" sz="1100" dirty="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Total</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Domestic</a:t>
                      </a:r>
                      <a:endParaRPr lang="en-US" sz="1100">
                        <a:effectLst/>
                        <a:latin typeface="Times New Roman" charset="0"/>
                        <a:ea typeface="Arial Unicode MS" charset="0"/>
                      </a:endParaRPr>
                    </a:p>
                  </a:txBody>
                  <a:tcPr marL="0" marR="0" marT="0" marB="0" anchor="b"/>
                </a:tc>
                <a:extLst>
                  <a:ext uri="{0D108BD9-81ED-4DB2-BD59-A6C34878D82A}">
                    <a16:rowId xmlns:a16="http://schemas.microsoft.com/office/drawing/2014/main" xmlns="" val="10000"/>
                  </a:ext>
                </a:extLst>
              </a:tr>
              <a:tr h="137160">
                <a:tc>
                  <a:txBody>
                    <a:bodyPr/>
                    <a:lstStyle/>
                    <a:p>
                      <a:pPr marL="0" marR="0">
                        <a:spcBef>
                          <a:spcPts val="0"/>
                        </a:spcBef>
                        <a:spcAft>
                          <a:spcPts val="0"/>
                        </a:spcAft>
                      </a:pPr>
                      <a:r>
                        <a:rPr lang="en-US" sz="1100">
                          <a:effectLst/>
                        </a:rPr>
                        <a:t>Ice Age: The Meltdown</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dirty="0">
                          <a:effectLst/>
                        </a:rPr>
                        <a:t>660.9</a:t>
                      </a:r>
                      <a:endParaRPr lang="en-US" sz="1100" dirty="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188</a:t>
                      </a:r>
                      <a:endParaRPr lang="en-US" sz="1100">
                        <a:effectLst/>
                        <a:latin typeface="Times New Roman" charset="0"/>
                        <a:ea typeface="Arial Unicode MS" charset="0"/>
                      </a:endParaRPr>
                    </a:p>
                  </a:txBody>
                  <a:tcPr marL="0" marR="0" marT="0" marB="0" anchor="b"/>
                </a:tc>
                <a:extLst>
                  <a:ext uri="{0D108BD9-81ED-4DB2-BD59-A6C34878D82A}">
                    <a16:rowId xmlns:a16="http://schemas.microsoft.com/office/drawing/2014/main" xmlns="" val="10001"/>
                  </a:ext>
                </a:extLst>
              </a:tr>
              <a:tr h="137160">
                <a:tc>
                  <a:txBody>
                    <a:bodyPr/>
                    <a:lstStyle/>
                    <a:p>
                      <a:pPr marL="0" marR="0">
                        <a:spcBef>
                          <a:spcPts val="0"/>
                        </a:spcBef>
                        <a:spcAft>
                          <a:spcPts val="0"/>
                        </a:spcAft>
                      </a:pPr>
                      <a:r>
                        <a:rPr lang="en-US" sz="1100">
                          <a:effectLst/>
                        </a:rPr>
                        <a:t>Kung Fu Panda 2</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665.7</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293.5</a:t>
                      </a:r>
                      <a:endParaRPr lang="en-US" sz="1100">
                        <a:effectLst/>
                        <a:latin typeface="Times New Roman" charset="0"/>
                        <a:ea typeface="Arial Unicode MS" charset="0"/>
                      </a:endParaRPr>
                    </a:p>
                  </a:txBody>
                  <a:tcPr marL="0" marR="0" marT="0" marB="0" anchor="b"/>
                </a:tc>
                <a:extLst>
                  <a:ext uri="{0D108BD9-81ED-4DB2-BD59-A6C34878D82A}">
                    <a16:rowId xmlns:a16="http://schemas.microsoft.com/office/drawing/2014/main" xmlns="" val="10002"/>
                  </a:ext>
                </a:extLst>
              </a:tr>
              <a:tr h="137160">
                <a:tc>
                  <a:txBody>
                    <a:bodyPr/>
                    <a:lstStyle/>
                    <a:p>
                      <a:pPr marL="0" marR="0">
                        <a:spcBef>
                          <a:spcPts val="0"/>
                        </a:spcBef>
                        <a:spcAft>
                          <a:spcPts val="0"/>
                        </a:spcAft>
                      </a:pPr>
                      <a:r>
                        <a:rPr lang="en-US" sz="1100">
                          <a:effectLst/>
                        </a:rPr>
                        <a:t>Man of Steel</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668</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291</a:t>
                      </a:r>
                      <a:endParaRPr lang="en-US" sz="1100">
                        <a:effectLst/>
                        <a:latin typeface="Times New Roman" charset="0"/>
                        <a:ea typeface="Arial Unicode MS" charset="0"/>
                      </a:endParaRPr>
                    </a:p>
                  </a:txBody>
                  <a:tcPr marL="0" marR="0" marT="0" marB="0" anchor="b"/>
                </a:tc>
                <a:extLst>
                  <a:ext uri="{0D108BD9-81ED-4DB2-BD59-A6C34878D82A}">
                    <a16:rowId xmlns:a16="http://schemas.microsoft.com/office/drawing/2014/main" xmlns="" val="10003"/>
                  </a:ext>
                </a:extLst>
              </a:tr>
              <a:tr h="137160">
                <a:tc>
                  <a:txBody>
                    <a:bodyPr/>
                    <a:lstStyle/>
                    <a:p>
                      <a:pPr marL="0" marR="0">
                        <a:spcBef>
                          <a:spcPts val="0"/>
                        </a:spcBef>
                        <a:spcAft>
                          <a:spcPts val="0"/>
                        </a:spcAft>
                      </a:pPr>
                      <a:r>
                        <a:rPr lang="en-US" sz="1100">
                          <a:effectLst/>
                        </a:rPr>
                        <a:t>The Sixth Sense</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672.8</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165.2</a:t>
                      </a:r>
                      <a:endParaRPr lang="en-US" sz="1100">
                        <a:effectLst/>
                        <a:latin typeface="Times New Roman" charset="0"/>
                        <a:ea typeface="Arial Unicode MS" charset="0"/>
                      </a:endParaRPr>
                    </a:p>
                  </a:txBody>
                  <a:tcPr marL="0" marR="0" marT="0" marB="0" anchor="b"/>
                </a:tc>
                <a:extLst>
                  <a:ext uri="{0D108BD9-81ED-4DB2-BD59-A6C34878D82A}">
                    <a16:rowId xmlns:a16="http://schemas.microsoft.com/office/drawing/2014/main" xmlns="" val="10004"/>
                  </a:ext>
                </a:extLst>
              </a:tr>
              <a:tr h="137160">
                <a:tc>
                  <a:txBody>
                    <a:bodyPr/>
                    <a:lstStyle/>
                    <a:p>
                      <a:pPr marL="0" marR="0">
                        <a:spcBef>
                          <a:spcPts val="0"/>
                        </a:spcBef>
                        <a:spcAft>
                          <a:spcPts val="0"/>
                        </a:spcAft>
                      </a:pPr>
                      <a:r>
                        <a:rPr lang="en-US" sz="1100">
                          <a:effectLst/>
                        </a:rPr>
                        <a:t>Interstellar</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675.1</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dirty="0">
                          <a:effectLst/>
                        </a:rPr>
                        <a:t>195.3</a:t>
                      </a:r>
                      <a:endParaRPr lang="en-US" sz="1100" dirty="0">
                        <a:effectLst/>
                        <a:latin typeface="Times New Roman" charset="0"/>
                        <a:ea typeface="Arial Unicode MS" charset="0"/>
                      </a:endParaRPr>
                    </a:p>
                  </a:txBody>
                  <a:tcPr marL="0" marR="0" marT="0" marB="0" anchor="b"/>
                </a:tc>
                <a:extLst>
                  <a:ext uri="{0D108BD9-81ED-4DB2-BD59-A6C34878D82A}">
                    <a16:rowId xmlns:a16="http://schemas.microsoft.com/office/drawing/2014/main" xmlns="" val="10005"/>
                  </a:ext>
                </a:extLst>
              </a:tr>
            </a:tbl>
          </a:graphicData>
        </a:graphic>
      </p:graphicFrame>
      <p:cxnSp>
        <p:nvCxnSpPr>
          <p:cNvPr id="12" name="Straight Arrow Connector 11"/>
          <p:cNvCxnSpPr/>
          <p:nvPr/>
        </p:nvCxnSpPr>
        <p:spPr>
          <a:xfrm>
            <a:off x="5943600" y="1524000"/>
            <a:ext cx="533400" cy="0"/>
          </a:xfrm>
          <a:prstGeom prst="straightConnector1">
            <a:avLst/>
          </a:prstGeom>
          <a:ln w="44450">
            <a:tailEnd type="triangle"/>
          </a:ln>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a:off x="844952" y="2997843"/>
            <a:ext cx="7308448" cy="1446550"/>
          </a:xfrm>
          <a:prstGeom prst="rect">
            <a:avLst/>
          </a:prstGeom>
          <a:noFill/>
        </p:spPr>
        <p:txBody>
          <a:bodyPr wrap="square" rtlCol="0">
            <a:spAutoFit/>
          </a:bodyPr>
          <a:lstStyle/>
          <a:p>
            <a:pPr marL="342900" indent="-342900">
              <a:lnSpc>
                <a:spcPct val="200000"/>
              </a:lnSpc>
              <a:buFont typeface="Arial" charset="0"/>
              <a:buChar char="•"/>
            </a:pPr>
            <a:r>
              <a:rPr lang="en-US" sz="2200" dirty="0">
                <a:solidFill>
                  <a:schemeClr val="bg1"/>
                </a:solidFill>
              </a:rPr>
              <a:t>“Start” and “End” tables</a:t>
            </a:r>
          </a:p>
          <a:p>
            <a:pPr marL="342900" indent="-342900">
              <a:lnSpc>
                <a:spcPct val="200000"/>
              </a:lnSpc>
              <a:buFont typeface="Arial" charset="0"/>
              <a:buChar char="•"/>
            </a:pPr>
            <a:r>
              <a:rPr lang="en-US" sz="2200" dirty="0">
                <a:solidFill>
                  <a:schemeClr val="bg1"/>
                </a:solidFill>
              </a:rPr>
              <a:t>Examples of our whole dataset, and the desired result</a:t>
            </a:r>
          </a:p>
        </p:txBody>
      </p:sp>
      <p:pic>
        <p:nvPicPr>
          <p:cNvPr id="24" name="Picture 23"/>
          <p:cNvPicPr>
            <a:picLocks noChangeAspect="1"/>
          </p:cNvPicPr>
          <p:nvPr/>
        </p:nvPicPr>
        <p:blipFill>
          <a:blip r:embed="rId2"/>
          <a:stretch>
            <a:fillRect/>
          </a:stretch>
        </p:blipFill>
        <p:spPr>
          <a:xfrm>
            <a:off x="685800" y="2316480"/>
            <a:ext cx="7720314" cy="4247508"/>
          </a:xfrm>
          <a:prstGeom prst="rect">
            <a:avLst/>
          </a:prstGeom>
        </p:spPr>
      </p:pic>
      <p:sp>
        <p:nvSpPr>
          <p:cNvPr id="25" name="TextBox 24"/>
          <p:cNvSpPr txBox="1"/>
          <p:nvPr/>
        </p:nvSpPr>
        <p:spPr>
          <a:xfrm>
            <a:off x="2133600" y="3319046"/>
            <a:ext cx="2743200" cy="338554"/>
          </a:xfrm>
          <a:prstGeom prst="rect">
            <a:avLst/>
          </a:prstGeom>
          <a:noFill/>
        </p:spPr>
        <p:txBody>
          <a:bodyPr wrap="square" rtlCol="0">
            <a:spAutoFit/>
          </a:bodyPr>
          <a:lstStyle/>
          <a:p>
            <a:r>
              <a:rPr lang="en-US" sz="1600" dirty="0">
                <a:solidFill>
                  <a:schemeClr val="bg1"/>
                </a:solidFill>
                <a:latin typeface="Comic Sans MS" charset="0"/>
                <a:ea typeface="Comic Sans MS" charset="0"/>
                <a:cs typeface="Comic Sans MS" charset="0"/>
              </a:rPr>
              <a:t>total ascending</a:t>
            </a:r>
          </a:p>
        </p:txBody>
      </p:sp>
      <p:sp>
        <p:nvSpPr>
          <p:cNvPr id="26" name="TextBox 25"/>
          <p:cNvSpPr txBox="1"/>
          <p:nvPr/>
        </p:nvSpPr>
        <p:spPr>
          <a:xfrm>
            <a:off x="1600200" y="5681246"/>
            <a:ext cx="3391382" cy="338554"/>
          </a:xfrm>
          <a:prstGeom prst="rect">
            <a:avLst/>
          </a:prstGeom>
          <a:noFill/>
        </p:spPr>
        <p:txBody>
          <a:bodyPr wrap="square" rtlCol="0">
            <a:spAutoFit/>
          </a:bodyPr>
          <a:lstStyle/>
          <a:p>
            <a:r>
              <a:rPr lang="en-US" sz="1600" dirty="0">
                <a:solidFill>
                  <a:schemeClr val="bg1"/>
                </a:solidFill>
                <a:latin typeface="Comic Sans MS" charset="0"/>
                <a:ea typeface="Comic Sans MS" charset="0"/>
                <a:cs typeface="Comic Sans MS" charset="0"/>
              </a:rPr>
              <a:t>title, total, domestic</a:t>
            </a:r>
          </a:p>
        </p:txBody>
      </p:sp>
      <p:sp>
        <p:nvSpPr>
          <p:cNvPr id="27" name="TextBox 26"/>
          <p:cNvSpPr txBox="1"/>
          <p:nvPr/>
        </p:nvSpPr>
        <p:spPr>
          <a:xfrm>
            <a:off x="1386068" y="2787282"/>
            <a:ext cx="2133600" cy="338554"/>
          </a:xfrm>
          <a:prstGeom prst="rect">
            <a:avLst/>
          </a:prstGeom>
          <a:noFill/>
        </p:spPr>
        <p:txBody>
          <a:bodyPr wrap="square" rtlCol="0">
            <a:spAutoFit/>
          </a:bodyPr>
          <a:lstStyle/>
          <a:p>
            <a:r>
              <a:rPr lang="en-US" sz="1600" dirty="0">
                <a:solidFill>
                  <a:schemeClr val="bg1"/>
                </a:solidFill>
                <a:latin typeface="Comic Sans MS" charset="0"/>
                <a:ea typeface="Comic Sans MS" charset="0"/>
                <a:cs typeface="Comic Sans MS" charset="0"/>
              </a:rPr>
              <a:t>movies-ordered</a:t>
            </a:r>
          </a:p>
        </p:txBody>
      </p:sp>
      <p:sp>
        <p:nvSpPr>
          <p:cNvPr id="28" name="Rectangle 27"/>
          <p:cNvSpPr>
            <a:spLocks noChangeArrowheads="1"/>
          </p:cNvSpPr>
          <p:nvPr/>
        </p:nvSpPr>
        <p:spPr bwMode="auto">
          <a:xfrm>
            <a:off x="193876" y="3391701"/>
            <a:ext cx="8610600" cy="830997"/>
          </a:xfrm>
          <a:prstGeom prst="rect">
            <a:avLst/>
          </a:prstGeom>
          <a:ln/>
          <a:extLst/>
        </p:spPr>
        <p:style>
          <a:lnRef idx="1">
            <a:schemeClr val="accent1"/>
          </a:lnRef>
          <a:fillRef idx="3">
            <a:schemeClr val="accent1"/>
          </a:fillRef>
          <a:effectRef idx="2">
            <a:schemeClr val="accent1"/>
          </a:effectRef>
          <a:fontRef idx="minor">
            <a:schemeClr val="lt1"/>
          </a:fontRef>
        </p:style>
        <p:txBody>
          <a:bodyPr anchor="ct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algn="ctr" eaLnBrk="1" hangingPunct="1">
              <a:lnSpc>
                <a:spcPct val="200000"/>
              </a:lnSpc>
              <a:spcAft>
                <a:spcPts val="1800"/>
              </a:spcAft>
              <a:buClr>
                <a:srgbClr val="4C4C4C"/>
              </a:buClr>
              <a:buNone/>
            </a:pPr>
            <a:r>
              <a:rPr lang="en-US" altLang="en-US" sz="2400" dirty="0">
                <a:solidFill>
                  <a:schemeClr val="tx1"/>
                </a:solidFill>
                <a:latin typeface="Arial" charset="0"/>
                <a:ea typeface="Arial" charset="0"/>
                <a:cs typeface="Arial" charset="0"/>
              </a:rPr>
              <a:t>Complete the Table Plan on Page 29</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3934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Effect transition="in" filter="fade">
                                      <p:cBhvr>
                                        <p:cTn id="7" dur="500"/>
                                        <p:tgtEl>
                                          <p:spTgt spid="1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9">
                                            <p:txEl>
                                              <p:pRg st="1" end="1"/>
                                            </p:txEl>
                                          </p:spTgt>
                                        </p:tgtEl>
                                        <p:attrNameLst>
                                          <p:attrName>style.visibility</p:attrName>
                                        </p:attrNameLst>
                                      </p:cBhvr>
                                      <p:to>
                                        <p:strVal val="visible"/>
                                      </p:to>
                                    </p:set>
                                    <p:animEffect transition="in" filter="fade">
                                      <p:cBhvr>
                                        <p:cTn id="12" dur="500"/>
                                        <p:tgtEl>
                                          <p:spTgt spid="1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fade">
                                      <p:cBhvr>
                                        <p:cTn id="17" dur="500"/>
                                        <p:tgtEl>
                                          <p:spTgt spid="2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fade">
                                      <p:cBhvr>
                                        <p:cTn id="22" dur="500"/>
                                        <p:tgtEl>
                                          <p:spTgt spid="2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fade">
                                      <p:cBhvr>
                                        <p:cTn id="27" dur="500"/>
                                        <p:tgtEl>
                                          <p:spTgt spid="2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1" nodeType="clickEffect">
                                  <p:stCondLst>
                                    <p:cond delay="0"/>
                                  </p:stCondLst>
                                  <p:childTnLst>
                                    <p:set>
                                      <p:cBhvr>
                                        <p:cTn id="31" dur="1" fill="hold">
                                          <p:stCondLst>
                                            <p:cond delay="0"/>
                                          </p:stCondLst>
                                        </p:cTn>
                                        <p:tgtEl>
                                          <p:spTgt spid="27"/>
                                        </p:tgtEl>
                                        <p:attrNameLst>
                                          <p:attrName>style.visibility</p:attrName>
                                        </p:attrNameLst>
                                      </p:cBhvr>
                                      <p:to>
                                        <p:strVal val="visible"/>
                                      </p:to>
                                    </p:set>
                                    <p:animEffect transition="in" filter="fade">
                                      <p:cBhvr>
                                        <p:cTn id="32" dur="500"/>
                                        <p:tgtEl>
                                          <p:spTgt spid="27"/>
                                        </p:tgtEl>
                                      </p:cBhvr>
                                    </p:animEffect>
                                  </p:childTnLst>
                                </p:cTn>
                              </p:par>
                              <p:par>
                                <p:cTn id="33" presetID="42" presetClass="path" presetSubtype="0" accel="50000" decel="50000" fill="hold" grpId="0" nodeType="withEffect">
                                  <p:stCondLst>
                                    <p:cond delay="0"/>
                                  </p:stCondLst>
                                  <p:childTnLst>
                                    <p:animMotion origin="layout" path="M 8.33333E-7 1.48148E-6 L 0.47344 0.42454 " pathEditMode="relative" rAng="0" ptsTypes="AA">
                                      <p:cBhvr>
                                        <p:cTn id="34" dur="2000" fill="hold"/>
                                        <p:tgtEl>
                                          <p:spTgt spid="27"/>
                                        </p:tgtEl>
                                        <p:attrNameLst>
                                          <p:attrName>ppt_x</p:attrName>
                                          <p:attrName>ppt_y</p:attrName>
                                        </p:attrNameLst>
                                      </p:cBhvr>
                                      <p:rCtr x="23663" y="21227"/>
                                    </p:animMotion>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28">
                                            <p:bg/>
                                          </p:spTgt>
                                        </p:tgtEl>
                                        <p:attrNameLst>
                                          <p:attrName>style.visibility</p:attrName>
                                        </p:attrNameLst>
                                      </p:cBhvr>
                                      <p:to>
                                        <p:strVal val="visible"/>
                                      </p:to>
                                    </p:set>
                                    <p:animEffect transition="in" filter="fade">
                                      <p:cBhvr>
                                        <p:cTn id="39" dur="500"/>
                                        <p:tgtEl>
                                          <p:spTgt spid="28">
                                            <p:bg/>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28">
                                            <p:txEl>
                                              <p:pRg st="0" end="0"/>
                                            </p:txEl>
                                          </p:spTgt>
                                        </p:tgtEl>
                                        <p:attrNameLst>
                                          <p:attrName>style.visibility</p:attrName>
                                        </p:attrNameLst>
                                      </p:cBhvr>
                                      <p:to>
                                        <p:strVal val="visible"/>
                                      </p:to>
                                    </p:set>
                                    <p:animEffect transition="in" filter="fade">
                                      <p:cBhvr>
                                        <p:cTn id="44" dur="500"/>
                                        <p:tgtEl>
                                          <p:spTgt spid="2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build="p"/>
      <p:bldP spid="25" grpId="0"/>
      <p:bldP spid="26" grpId="0"/>
      <p:bldP spid="27" grpId="0"/>
      <p:bldP spid="27" grpId="1"/>
      <p:bldP spid="28" grpId="0" build="p"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The Austerity Problem</a:t>
            </a:r>
          </a:p>
        </p:txBody>
      </p:sp>
      <p:sp>
        <p:nvSpPr>
          <p:cNvPr id="6" name="Content Placeholder 5"/>
          <p:cNvSpPr>
            <a:spLocks noGrp="1"/>
          </p:cNvSpPr>
          <p:nvPr>
            <p:ph idx="1"/>
          </p:nvPr>
        </p:nvSpPr>
        <p:spPr/>
        <p:txBody>
          <a:bodyPr/>
          <a:lstStyle/>
          <a:p>
            <a:r>
              <a:rPr lang="en-US" sz="2400" dirty="0"/>
              <a:t>Austerity was based on recommendations from economists</a:t>
            </a:r>
          </a:p>
          <a:p>
            <a:endParaRPr lang="en-US" sz="2400" dirty="0"/>
          </a:p>
          <a:p>
            <a:r>
              <a:rPr lang="en-US" sz="2400" dirty="0"/>
              <a:t>Those economists created a giant Excel spreadsheet to analyze historical data</a:t>
            </a:r>
          </a:p>
          <a:p>
            <a:endParaRPr lang="en-US" sz="2400" dirty="0"/>
          </a:p>
          <a:p>
            <a:r>
              <a:rPr lang="en-US" sz="2400" dirty="0"/>
              <a:t>“Backed by millions of data points” sounds a lot more convincing than “backed by hundreds of data points”.</a:t>
            </a:r>
          </a:p>
          <a:p>
            <a:endParaRPr lang="en-US" sz="2400" dirty="0"/>
          </a:p>
          <a:p>
            <a:r>
              <a:rPr lang="en-US" sz="2400" dirty="0"/>
              <a:t>There was just one problem</a:t>
            </a:r>
            <a:r>
              <a:rPr lang="mr-IN" sz="2400" dirty="0"/>
              <a:t>…</a:t>
            </a:r>
            <a:endParaRPr lang="en-US" sz="2400" dirty="0"/>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867320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fade">
                                      <p:cBhvr>
                                        <p:cTn id="12" dur="500"/>
                                        <p:tgtEl>
                                          <p:spTgt spid="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animEffect transition="in" filter="fade">
                                      <p:cBhvr>
                                        <p:cTn id="17" dur="500"/>
                                        <p:tgtEl>
                                          <p:spTgt spid="6">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6" end="6"/>
                                            </p:txEl>
                                          </p:spTgt>
                                        </p:tgtEl>
                                        <p:attrNameLst>
                                          <p:attrName>style.visibility</p:attrName>
                                        </p:attrNameLst>
                                      </p:cBhvr>
                                      <p:to>
                                        <p:strVal val="visible"/>
                                      </p:to>
                                    </p:set>
                                    <p:animEffect transition="in" filter="fade">
                                      <p:cBhvr>
                                        <p:cTn id="22"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Final Project</a:t>
            </a:r>
            <a:endParaRPr lang="en-US" i="1" dirty="0">
              <a:latin typeface="Courier New" charset="0"/>
              <a:ea typeface="Courier New" charset="0"/>
              <a:cs typeface="Courier New" charset="0"/>
            </a:endParaRPr>
          </a:p>
        </p:txBody>
      </p:sp>
      <p:sp>
        <p:nvSpPr>
          <p:cNvPr id="5" name="Rectangle 4"/>
          <p:cNvSpPr>
            <a:spLocks noChangeArrowheads="1"/>
          </p:cNvSpPr>
          <p:nvPr/>
        </p:nvSpPr>
        <p:spPr bwMode="auto">
          <a:xfrm>
            <a:off x="304800" y="1819275"/>
            <a:ext cx="8610600" cy="3222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pPr>
            <a:r>
              <a:rPr lang="en-US" altLang="en-US" sz="2400" dirty="0">
                <a:latin typeface="Arial" charset="0"/>
                <a:ea typeface="Arial" charset="0"/>
                <a:cs typeface="Arial" charset="0"/>
              </a:rPr>
              <a:t>Open your Final Project Files (code and report)</a:t>
            </a:r>
          </a:p>
          <a:p>
            <a:pPr marL="342900" indent="-342900" eaLnBrk="1" hangingPunct="1">
              <a:spcAft>
                <a:spcPts val="1800"/>
              </a:spcAft>
              <a:buClr>
                <a:srgbClr val="4C4C4C"/>
              </a:buClr>
            </a:pPr>
            <a:r>
              <a:rPr lang="en-US" sz="2400" dirty="0">
                <a:latin typeface="Arial" charset="0"/>
                <a:ea typeface="Arial" charset="0"/>
                <a:cs typeface="Arial" charset="0"/>
              </a:rPr>
              <a:t>Look at your answer to question 8. Was the correlation what you expected?</a:t>
            </a:r>
          </a:p>
          <a:p>
            <a:pPr marL="342900" indent="-342900" eaLnBrk="1" hangingPunct="1">
              <a:spcAft>
                <a:spcPts val="1800"/>
              </a:spcAft>
              <a:buClr>
                <a:srgbClr val="4C4C4C"/>
              </a:buClr>
            </a:pPr>
            <a:r>
              <a:rPr lang="en-US" sz="2400" dirty="0">
                <a:latin typeface="Arial" charset="0"/>
                <a:ea typeface="Arial" charset="0"/>
                <a:cs typeface="Arial" charset="0"/>
              </a:rPr>
              <a:t>Would you have found a stronger correlation (or a different one!) if some of the rows were removed? </a:t>
            </a:r>
          </a:p>
          <a:p>
            <a:pPr marL="342900" indent="-342900" eaLnBrk="1" hangingPunct="1">
              <a:spcAft>
                <a:spcPts val="1800"/>
              </a:spcAft>
              <a:buClr>
                <a:srgbClr val="4C4C4C"/>
              </a:buClr>
            </a:pPr>
            <a:r>
              <a:rPr lang="en-US" sz="2400" dirty="0">
                <a:latin typeface="Arial" charset="0"/>
                <a:ea typeface="Arial" charset="0"/>
                <a:cs typeface="Arial" charset="0"/>
              </a:rPr>
              <a:t>Answer question 9</a:t>
            </a:r>
          </a:p>
        </p:txBody>
      </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363703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Unit 8</a:t>
            </a:r>
          </a:p>
        </p:txBody>
      </p:sp>
    </p:spTree>
  </p:cSld>
  <p:clrMapOvr>
    <a:masterClrMapping/>
  </p:clrMapOvr>
  <p:transition/>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Do Now</a:t>
            </a:r>
            <a:endParaRPr lang="en-US" i="1" dirty="0">
              <a:latin typeface="Courier New" charset="0"/>
              <a:ea typeface="Courier New" charset="0"/>
              <a:cs typeface="Courier New" charset="0"/>
            </a:endParaRPr>
          </a:p>
        </p:txBody>
      </p:sp>
      <p:sp>
        <p:nvSpPr>
          <p:cNvPr id="4" name="Rectangle 3"/>
          <p:cNvSpPr>
            <a:spLocks noChangeArrowheads="1"/>
          </p:cNvSpPr>
          <p:nvPr/>
        </p:nvSpPr>
        <p:spPr bwMode="auto">
          <a:xfrm>
            <a:off x="838200" y="1819275"/>
            <a:ext cx="7543800" cy="43704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eaLnBrk="1" hangingPunct="1">
              <a:lnSpc>
                <a:spcPct val="200000"/>
              </a:lnSpc>
              <a:spcAft>
                <a:spcPts val="1800"/>
              </a:spcAft>
              <a:buClr>
                <a:srgbClr val="4C4C4C"/>
              </a:buClr>
              <a:buSzTx/>
              <a:buNone/>
            </a:pPr>
            <a:r>
              <a:rPr lang="en-US" altLang="en-US" sz="4000" i="1" dirty="0">
                <a:latin typeface="Arial" charset="0"/>
                <a:ea typeface="Arial" charset="0"/>
                <a:cs typeface="Arial" charset="0"/>
              </a:rPr>
              <a:t>“</a:t>
            </a:r>
            <a:r>
              <a:rPr lang="en-US" sz="4000" i="1" dirty="0"/>
              <a:t>How much of Asia’s GDP does China generate?</a:t>
            </a:r>
            <a:r>
              <a:rPr lang="en-US" altLang="en-US" sz="4000" i="1" dirty="0">
                <a:latin typeface="Arial" charset="0"/>
                <a:ea typeface="Arial" charset="0"/>
                <a:cs typeface="Arial" charset="0"/>
              </a:rPr>
              <a:t>”</a:t>
            </a:r>
            <a:endParaRPr lang="en-US" sz="4000" i="1" dirty="0">
              <a:latin typeface="Arial" charset="0"/>
              <a:ea typeface="Arial" charset="0"/>
              <a:cs typeface="Arial" charset="0"/>
            </a:endParaRPr>
          </a:p>
          <a:p>
            <a:pPr algn="r" eaLnBrk="1" hangingPunct="1">
              <a:lnSpc>
                <a:spcPct val="200000"/>
              </a:lnSpc>
              <a:spcAft>
                <a:spcPts val="1800"/>
              </a:spcAft>
              <a:buClr>
                <a:srgbClr val="4C4C4C"/>
              </a:buClr>
              <a:buSzTx/>
              <a:buNone/>
            </a:pPr>
            <a:endParaRPr lang="en-US" sz="2000" dirty="0">
              <a:latin typeface="Arial" charset="0"/>
              <a:ea typeface="Arial" charset="0"/>
              <a:cs typeface="Arial" charset="0"/>
            </a:endParaRPr>
          </a:p>
          <a:p>
            <a:pPr algn="r" eaLnBrk="1" hangingPunct="1">
              <a:lnSpc>
                <a:spcPct val="200000"/>
              </a:lnSpc>
              <a:spcAft>
                <a:spcPts val="1800"/>
              </a:spcAft>
              <a:buClr>
                <a:srgbClr val="4C4C4C"/>
              </a:buClr>
              <a:buSzTx/>
              <a:buNone/>
            </a:pPr>
            <a:r>
              <a:rPr lang="en-US" sz="2000" dirty="0">
                <a:latin typeface="Arial" charset="0"/>
                <a:ea typeface="Arial" charset="0"/>
                <a:cs typeface="Arial" charset="0"/>
              </a:rPr>
              <a:t>- Write your hypothesis on Page 30</a:t>
            </a:r>
          </a:p>
        </p:txBody>
      </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2023008492"/>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Two missing pieces</a:t>
            </a:r>
            <a:endParaRPr lang="en-US" i="1" dirty="0">
              <a:latin typeface="Courier New" charset="0"/>
              <a:ea typeface="Courier New" charset="0"/>
              <a:cs typeface="Courier New" charset="0"/>
            </a:endParaRPr>
          </a:p>
        </p:txBody>
      </p:sp>
      <p:sp>
        <p:nvSpPr>
          <p:cNvPr id="4" name="Rectangle 3"/>
          <p:cNvSpPr>
            <a:spLocks noChangeArrowheads="1"/>
          </p:cNvSpPr>
          <p:nvPr/>
        </p:nvSpPr>
        <p:spPr bwMode="auto">
          <a:xfrm>
            <a:off x="838200" y="1819275"/>
            <a:ext cx="7543800" cy="13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457200" indent="-457200" eaLnBrk="1" hangingPunct="1">
              <a:spcAft>
                <a:spcPts val="1800"/>
              </a:spcAft>
              <a:buClr>
                <a:srgbClr val="4C4C4C"/>
              </a:buClr>
              <a:buSzTx/>
              <a:buFont typeface="+mj-lt"/>
              <a:buAutoNum type="arabicPeriod"/>
            </a:pPr>
            <a:r>
              <a:rPr lang="en-US" sz="2000" dirty="0">
                <a:latin typeface="Arial" charset="0"/>
                <a:ea typeface="Arial" charset="0"/>
                <a:cs typeface="Arial" charset="0"/>
              </a:rPr>
              <a:t>How do we write a </a:t>
            </a:r>
            <a:r>
              <a:rPr lang="en-US" sz="2000" i="1" dirty="0">
                <a:latin typeface="Arial" charset="0"/>
                <a:ea typeface="Arial" charset="0"/>
                <a:cs typeface="Arial" charset="0"/>
              </a:rPr>
              <a:t>check</a:t>
            </a:r>
            <a:r>
              <a:rPr lang="en-US" sz="2000" dirty="0">
                <a:latin typeface="Arial" charset="0"/>
                <a:ea typeface="Arial" charset="0"/>
                <a:cs typeface="Arial" charset="0"/>
              </a:rPr>
              <a:t>? (i.e. </a:t>
            </a:r>
            <a:r>
              <a:rPr lang="mr-IN" sz="2000" dirty="0">
                <a:latin typeface="Arial" charset="0"/>
                <a:ea typeface="Arial" charset="0"/>
                <a:cs typeface="Arial" charset="0"/>
              </a:rPr>
              <a:t>–</a:t>
            </a:r>
            <a:r>
              <a:rPr lang="en-US" sz="2000" dirty="0">
                <a:latin typeface="Arial" charset="0"/>
                <a:ea typeface="Arial" charset="0"/>
                <a:cs typeface="Arial" charset="0"/>
              </a:rPr>
              <a:t> “is this country in Asia?”)</a:t>
            </a:r>
          </a:p>
          <a:p>
            <a:pPr marL="457200" indent="-457200" eaLnBrk="1" hangingPunct="1">
              <a:spcAft>
                <a:spcPts val="1800"/>
              </a:spcAft>
              <a:buClr>
                <a:srgbClr val="4C4C4C"/>
              </a:buClr>
              <a:buSzTx/>
              <a:buFont typeface="+mj-lt"/>
              <a:buAutoNum type="arabicPeriod"/>
            </a:pPr>
            <a:r>
              <a:rPr lang="en-US" sz="2000" dirty="0">
                <a:latin typeface="Arial" charset="0"/>
                <a:ea typeface="Arial" charset="0"/>
                <a:cs typeface="Arial" charset="0"/>
              </a:rPr>
              <a:t>How do we </a:t>
            </a:r>
            <a:r>
              <a:rPr lang="en-US" sz="2000" i="1" dirty="0">
                <a:latin typeface="Arial" charset="0"/>
                <a:ea typeface="Arial" charset="0"/>
                <a:cs typeface="Arial" charset="0"/>
              </a:rPr>
              <a:t>use that check in a query</a:t>
            </a:r>
            <a:r>
              <a:rPr lang="en-US" sz="2000" dirty="0">
                <a:latin typeface="Arial" charset="0"/>
                <a:ea typeface="Arial" charset="0"/>
                <a:cs typeface="Arial" charset="0"/>
              </a:rPr>
              <a:t>? (i.e. - produce a table containing only countries in Asia)</a:t>
            </a:r>
          </a:p>
        </p:txBody>
      </p:sp>
      <p:pic>
        <p:nvPicPr>
          <p:cNvPr id="2" name="Picture 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438400" y="4191000"/>
            <a:ext cx="4876800" cy="2438400"/>
          </a:xfrm>
          <a:prstGeom prst="rect">
            <a:avLst/>
          </a:prstGeom>
        </p:spPr>
      </p:pic>
      <p:sp>
        <p:nvSpPr>
          <p:cNvPr id="5" name="Footer Placeholder 4"/>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446481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1. Writing Checks</a:t>
            </a:r>
            <a:endParaRPr lang="en-US" i="1" dirty="0">
              <a:latin typeface="Courier New" charset="0"/>
              <a:ea typeface="Courier New" charset="0"/>
              <a:cs typeface="Courier New" charset="0"/>
            </a:endParaRPr>
          </a:p>
        </p:txBody>
      </p:sp>
      <p:sp>
        <p:nvSpPr>
          <p:cNvPr id="4" name="Rectangle 3"/>
          <p:cNvSpPr>
            <a:spLocks noChangeArrowheads="1"/>
          </p:cNvSpPr>
          <p:nvPr/>
        </p:nvSpPr>
        <p:spPr bwMode="auto">
          <a:xfrm>
            <a:off x="838200" y="1819275"/>
            <a:ext cx="7543800" cy="34009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457200" indent="-457200" eaLnBrk="1" hangingPunct="1">
              <a:spcAft>
                <a:spcPts val="1800"/>
              </a:spcAft>
              <a:buClr>
                <a:srgbClr val="4C4C4C"/>
              </a:buClr>
              <a:buSzTx/>
            </a:pPr>
            <a:r>
              <a:rPr lang="en-US" sz="2000" dirty="0">
                <a:latin typeface="Arial" charset="0"/>
                <a:ea typeface="Arial" charset="0"/>
                <a:cs typeface="Arial" charset="0"/>
              </a:rPr>
              <a:t>What will each of the following expressions evaluate to?</a:t>
            </a:r>
          </a:p>
          <a:p>
            <a:pPr eaLnBrk="1" hangingPunct="1">
              <a:spcAft>
                <a:spcPts val="1800"/>
              </a:spcAft>
              <a:buClr>
                <a:srgbClr val="4C4C4C"/>
              </a:buClr>
              <a:buSzTx/>
              <a:buNone/>
              <a:tabLst>
                <a:tab pos="166688" algn="l"/>
                <a:tab pos="1655763" algn="l"/>
                <a:tab pos="3589338" algn="l"/>
                <a:tab pos="4746625" algn="l"/>
              </a:tabLst>
            </a:pPr>
            <a:r>
              <a:rPr lang="en-US" sz="2000" dirty="0">
                <a:latin typeface="Courier New" charset="0"/>
                <a:ea typeface="Courier New" charset="0"/>
                <a:cs typeface="Courier New" charset="0"/>
              </a:rPr>
              <a:t>5 + 3	4 * 2	3 &gt; 2		8 &lt; (1 + 1)</a:t>
            </a:r>
          </a:p>
          <a:p>
            <a:pPr marL="457200" indent="-457200" eaLnBrk="1" hangingPunct="1">
              <a:spcAft>
                <a:spcPts val="1800"/>
              </a:spcAft>
              <a:buClr>
                <a:srgbClr val="4C4C4C"/>
              </a:buClr>
              <a:buSzTx/>
            </a:pPr>
            <a:endParaRPr lang="en-US" sz="2000" dirty="0">
              <a:latin typeface="Arial" charset="0"/>
              <a:ea typeface="Arial" charset="0"/>
              <a:cs typeface="Arial" charset="0"/>
            </a:endParaRPr>
          </a:p>
          <a:p>
            <a:pPr marL="457200" indent="-457200" eaLnBrk="1" hangingPunct="1">
              <a:spcAft>
                <a:spcPts val="1800"/>
              </a:spcAft>
              <a:buClr>
                <a:srgbClr val="4C4C4C"/>
              </a:buClr>
              <a:buSzTx/>
            </a:pPr>
            <a:r>
              <a:rPr lang="en-US" sz="2000" dirty="0">
                <a:latin typeface="Arial" charset="0"/>
                <a:ea typeface="Arial" charset="0"/>
                <a:cs typeface="Arial" charset="0"/>
              </a:rPr>
              <a:t>What is the </a:t>
            </a:r>
            <a:r>
              <a:rPr lang="en-US" sz="2000" i="1" dirty="0">
                <a:latin typeface="Arial" charset="0"/>
                <a:ea typeface="Arial" charset="0"/>
                <a:cs typeface="Arial" charset="0"/>
              </a:rPr>
              <a:t>Type </a:t>
            </a:r>
            <a:r>
              <a:rPr lang="en-US" sz="2000" dirty="0">
                <a:latin typeface="Arial" charset="0"/>
                <a:ea typeface="Arial" charset="0"/>
                <a:cs typeface="Arial" charset="0"/>
              </a:rPr>
              <a:t>of the value produced from the last two?</a:t>
            </a:r>
          </a:p>
          <a:p>
            <a:pPr marL="457200" indent="-457200" eaLnBrk="1" hangingPunct="1">
              <a:spcAft>
                <a:spcPts val="1800"/>
              </a:spcAft>
              <a:buClr>
                <a:srgbClr val="4C4C4C"/>
              </a:buClr>
              <a:buSzTx/>
            </a:pPr>
            <a:endParaRPr lang="en-US" sz="2000" dirty="0">
              <a:latin typeface="Arial" charset="0"/>
              <a:ea typeface="Arial" charset="0"/>
              <a:cs typeface="Arial" charset="0"/>
            </a:endParaRPr>
          </a:p>
          <a:p>
            <a:pPr marL="457200" indent="-457200" eaLnBrk="1" hangingPunct="1">
              <a:spcAft>
                <a:spcPts val="1800"/>
              </a:spcAft>
              <a:buClr>
                <a:srgbClr val="4C4C4C"/>
              </a:buClr>
              <a:buSzTx/>
            </a:pPr>
            <a:r>
              <a:rPr lang="en-US" sz="2000" dirty="0">
                <a:latin typeface="Courier New" charset="0"/>
                <a:ea typeface="Courier New" charset="0"/>
                <a:cs typeface="Courier New" charset="0"/>
              </a:rPr>
              <a:t>true</a:t>
            </a:r>
            <a:r>
              <a:rPr lang="en-US" sz="2000" dirty="0">
                <a:latin typeface="Arial" charset="0"/>
                <a:ea typeface="Arial" charset="0"/>
                <a:cs typeface="Arial" charset="0"/>
              </a:rPr>
              <a:t> and </a:t>
            </a:r>
            <a:r>
              <a:rPr lang="en-US" sz="2000" dirty="0">
                <a:latin typeface="Courier New" charset="0"/>
                <a:ea typeface="Courier New" charset="0"/>
                <a:cs typeface="Courier New" charset="0"/>
              </a:rPr>
              <a:t>false</a:t>
            </a:r>
            <a:r>
              <a:rPr lang="en-US" sz="2000" dirty="0">
                <a:latin typeface="Arial" charset="0"/>
                <a:ea typeface="Arial" charset="0"/>
                <a:cs typeface="Arial" charset="0"/>
              </a:rPr>
              <a:t> belong to a new Type, called a </a:t>
            </a:r>
            <a:r>
              <a:rPr lang="en-US" sz="2000" i="1" dirty="0">
                <a:latin typeface="Arial" charset="0"/>
                <a:ea typeface="Arial" charset="0"/>
                <a:cs typeface="Arial" charset="0"/>
              </a:rPr>
              <a:t>Boolean</a:t>
            </a:r>
          </a:p>
        </p:txBody>
      </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336155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animEffect transition="in" filter="fade">
                                      <p:cBhvr>
                                        <p:cTn id="17" dur="500"/>
                                        <p:tgtEl>
                                          <p:spTgt spid="4">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5" end="5"/>
                                            </p:txEl>
                                          </p:spTgt>
                                        </p:tgtEl>
                                        <p:attrNameLst>
                                          <p:attrName>style.visibility</p:attrName>
                                        </p:attrNameLst>
                                      </p:cBhvr>
                                      <p:to>
                                        <p:strVal val="visible"/>
                                      </p:to>
                                    </p:set>
                                    <p:animEffect transition="in" filter="fade">
                                      <p:cBhvr>
                                        <p:cTn id="22"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1. Writing Checks</a:t>
            </a:r>
            <a:endParaRPr lang="en-US" i="1" dirty="0">
              <a:latin typeface="Courier New" charset="0"/>
              <a:ea typeface="Courier New" charset="0"/>
              <a:cs typeface="Courier New" charset="0"/>
            </a:endParaRPr>
          </a:p>
        </p:txBody>
      </p:sp>
      <p:sp>
        <p:nvSpPr>
          <p:cNvPr id="4" name="Rectangle 3"/>
          <p:cNvSpPr>
            <a:spLocks noChangeArrowheads="1"/>
          </p:cNvSpPr>
          <p:nvPr/>
        </p:nvSpPr>
        <p:spPr bwMode="auto">
          <a:xfrm>
            <a:off x="838200" y="1819275"/>
            <a:ext cx="7543800" cy="4717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457200" indent="-457200" eaLnBrk="1" hangingPunct="1">
              <a:spcAft>
                <a:spcPts val="1800"/>
              </a:spcAft>
              <a:buClr>
                <a:srgbClr val="4C4C4C"/>
              </a:buClr>
              <a:buSzTx/>
            </a:pPr>
            <a:r>
              <a:rPr lang="en-US" sz="2000" dirty="0">
                <a:latin typeface="Arial" charset="0"/>
                <a:ea typeface="Arial" charset="0"/>
                <a:cs typeface="Arial" charset="0"/>
              </a:rPr>
              <a:t>What will each of the following expressions evaluate to?</a:t>
            </a:r>
          </a:p>
          <a:p>
            <a:pPr lvl="1" eaLnBrk="1" hangingPunct="1">
              <a:spcAft>
                <a:spcPts val="500"/>
              </a:spcAft>
              <a:buClr>
                <a:srgbClr val="4C4C4C"/>
              </a:buClr>
              <a:buSzTx/>
              <a:buNone/>
              <a:tabLst>
                <a:tab pos="166688" algn="l"/>
                <a:tab pos="1655763" algn="l"/>
                <a:tab pos="3589338" algn="l"/>
                <a:tab pos="4746625" algn="l"/>
              </a:tabLst>
            </a:pPr>
            <a:r>
              <a:rPr lang="en-US" sz="1600" dirty="0">
                <a:latin typeface="Courier New" charset="0"/>
                <a:ea typeface="Courier New" charset="0"/>
                <a:cs typeface="Courier New" charset="0"/>
              </a:rPr>
              <a:t>18  &gt;  18</a:t>
            </a:r>
          </a:p>
          <a:p>
            <a:pPr lvl="1" eaLnBrk="1" hangingPunct="1">
              <a:spcAft>
                <a:spcPts val="500"/>
              </a:spcAft>
              <a:buClr>
                <a:srgbClr val="4C4C4C"/>
              </a:buClr>
              <a:buSzTx/>
              <a:buNone/>
              <a:tabLst>
                <a:tab pos="166688" algn="l"/>
                <a:tab pos="1655763" algn="l"/>
                <a:tab pos="3589338" algn="l"/>
                <a:tab pos="4746625" algn="l"/>
              </a:tabLst>
            </a:pPr>
            <a:r>
              <a:rPr lang="en-US" sz="1600" dirty="0">
                <a:latin typeface="Courier New" charset="0"/>
                <a:ea typeface="Courier New" charset="0"/>
                <a:cs typeface="Courier New" charset="0"/>
              </a:rPr>
              <a:t>18  &gt;=  18</a:t>
            </a:r>
          </a:p>
          <a:p>
            <a:pPr lvl="1" eaLnBrk="1" hangingPunct="1">
              <a:spcAft>
                <a:spcPts val="500"/>
              </a:spcAft>
              <a:buClr>
                <a:srgbClr val="4C4C4C"/>
              </a:buClr>
              <a:buSzTx/>
              <a:buNone/>
              <a:tabLst>
                <a:tab pos="166688" algn="l"/>
                <a:tab pos="1655763" algn="l"/>
                <a:tab pos="3589338" algn="l"/>
                <a:tab pos="4746625" algn="l"/>
              </a:tabLst>
            </a:pPr>
            <a:r>
              <a:rPr lang="en-US" sz="1600" dirty="0">
                <a:latin typeface="Courier New" charset="0"/>
                <a:ea typeface="Courier New" charset="0"/>
                <a:cs typeface="Courier New" charset="0"/>
              </a:rPr>
              <a:t>-5  &lt;=  20</a:t>
            </a:r>
          </a:p>
          <a:p>
            <a:pPr lvl="1" eaLnBrk="1" hangingPunct="1">
              <a:spcAft>
                <a:spcPts val="500"/>
              </a:spcAft>
              <a:buClr>
                <a:srgbClr val="4C4C4C"/>
              </a:buClr>
              <a:buSzTx/>
              <a:buNone/>
              <a:tabLst>
                <a:tab pos="166688" algn="l"/>
                <a:tab pos="1655763" algn="l"/>
                <a:tab pos="3589338" algn="l"/>
                <a:tab pos="4746625" algn="l"/>
              </a:tabLst>
            </a:pPr>
            <a:r>
              <a:rPr lang="en-US" sz="1600" dirty="0">
                <a:latin typeface="Courier New" charset="0"/>
                <a:ea typeface="Courier New" charset="0"/>
                <a:cs typeface="Courier New" charset="0"/>
              </a:rPr>
              <a:t>-4  ==  -4</a:t>
            </a:r>
          </a:p>
          <a:p>
            <a:pPr lvl="1" eaLnBrk="1" hangingPunct="1">
              <a:spcAft>
                <a:spcPts val="500"/>
              </a:spcAft>
              <a:buClr>
                <a:srgbClr val="4C4C4C"/>
              </a:buClr>
              <a:buSzTx/>
              <a:buNone/>
              <a:tabLst>
                <a:tab pos="166688" algn="l"/>
                <a:tab pos="1655763" algn="l"/>
                <a:tab pos="3589338" algn="l"/>
                <a:tab pos="4746625" algn="l"/>
              </a:tabLst>
            </a:pPr>
            <a:r>
              <a:rPr lang="en-US" sz="1600" dirty="0">
                <a:latin typeface="Courier New" charset="0"/>
                <a:ea typeface="Courier New" charset="0"/>
                <a:cs typeface="Courier New" charset="0"/>
              </a:rPr>
              <a:t>3  &lt;&gt;  2</a:t>
            </a:r>
          </a:p>
          <a:p>
            <a:pPr lvl="1" eaLnBrk="1" hangingPunct="1">
              <a:spcAft>
                <a:spcPts val="500"/>
              </a:spcAft>
              <a:buClr>
                <a:srgbClr val="4C4C4C"/>
              </a:buClr>
              <a:buSzTx/>
              <a:buNone/>
              <a:tabLst>
                <a:tab pos="166688" algn="l"/>
                <a:tab pos="1655763" algn="l"/>
                <a:tab pos="3589338" algn="l"/>
                <a:tab pos="4746625" algn="l"/>
              </a:tabLst>
            </a:pPr>
            <a:r>
              <a:rPr lang="en-US" sz="1600" dirty="0">
                <a:latin typeface="Courier New" charset="0"/>
                <a:ea typeface="Courier New" charset="0"/>
                <a:cs typeface="Courier New" charset="0"/>
              </a:rPr>
              <a:t>(-8  +  8)  ==  0</a:t>
            </a:r>
          </a:p>
          <a:p>
            <a:pPr lvl="1" eaLnBrk="1" hangingPunct="1">
              <a:spcAft>
                <a:spcPts val="500"/>
              </a:spcAft>
              <a:buClr>
                <a:srgbClr val="4C4C4C"/>
              </a:buClr>
              <a:buSzTx/>
              <a:buNone/>
              <a:tabLst>
                <a:tab pos="166688" algn="l"/>
                <a:tab pos="1655763" algn="l"/>
                <a:tab pos="3589338" algn="l"/>
                <a:tab pos="4746625" algn="l"/>
              </a:tabLst>
            </a:pPr>
            <a:r>
              <a:rPr lang="en-US" sz="1600" dirty="0">
                <a:latin typeface="Courier New" charset="0"/>
                <a:ea typeface="Courier New" charset="0"/>
                <a:cs typeface="Courier New" charset="0"/>
              </a:rPr>
              <a:t>(12  -  4)  ==  (-4  +  12)</a:t>
            </a:r>
          </a:p>
          <a:p>
            <a:pPr indent="460375" eaLnBrk="1" hangingPunct="1">
              <a:spcAft>
                <a:spcPts val="1800"/>
              </a:spcAft>
              <a:buClr>
                <a:srgbClr val="4C4C4C"/>
              </a:buClr>
              <a:buSzTx/>
              <a:tabLst>
                <a:tab pos="166688" algn="l"/>
                <a:tab pos="1655763" algn="l"/>
                <a:tab pos="3589338" algn="l"/>
                <a:tab pos="4746625" algn="l"/>
              </a:tabLst>
            </a:pPr>
            <a:r>
              <a:rPr lang="en-US" sz="2000" dirty="0">
                <a:latin typeface="Arial" charset="0"/>
                <a:ea typeface="Arial" charset="0"/>
                <a:cs typeface="Arial" charset="0"/>
              </a:rPr>
              <a:t>What is the difference between </a:t>
            </a:r>
            <a:r>
              <a:rPr lang="en-US" sz="2000" dirty="0">
                <a:latin typeface="Courier New" charset="0"/>
                <a:ea typeface="Courier New" charset="0"/>
                <a:cs typeface="Courier New" charset="0"/>
              </a:rPr>
              <a:t>=</a:t>
            </a:r>
            <a:r>
              <a:rPr lang="en-US" sz="2000" dirty="0">
                <a:latin typeface="Arial" charset="0"/>
                <a:ea typeface="Arial" charset="0"/>
                <a:cs typeface="Arial" charset="0"/>
              </a:rPr>
              <a:t> and </a:t>
            </a:r>
            <a:r>
              <a:rPr lang="en-US" sz="2000" dirty="0">
                <a:latin typeface="Courier New" charset="0"/>
                <a:ea typeface="Courier New" charset="0"/>
                <a:cs typeface="Courier New" charset="0"/>
              </a:rPr>
              <a:t>==</a:t>
            </a:r>
            <a:r>
              <a:rPr lang="en-US" sz="2000" dirty="0">
                <a:latin typeface="Arial" charset="0"/>
                <a:ea typeface="Arial" charset="0"/>
                <a:cs typeface="Arial" charset="0"/>
              </a:rPr>
              <a:t> ?</a:t>
            </a:r>
          </a:p>
          <a:p>
            <a:pPr indent="460375" eaLnBrk="1" hangingPunct="1">
              <a:spcAft>
                <a:spcPts val="1800"/>
              </a:spcAft>
              <a:buClr>
                <a:srgbClr val="4C4C4C"/>
              </a:buClr>
              <a:buSzTx/>
              <a:tabLst>
                <a:tab pos="166688" algn="l"/>
                <a:tab pos="1655763" algn="l"/>
                <a:tab pos="3589338" algn="l"/>
                <a:tab pos="4746625" algn="l"/>
              </a:tabLst>
            </a:pPr>
            <a:r>
              <a:rPr lang="en-US" sz="2000" dirty="0">
                <a:latin typeface="Arial" charset="0"/>
                <a:ea typeface="Arial" charset="0"/>
                <a:cs typeface="Arial" charset="0"/>
              </a:rPr>
              <a:t>Turn to Page 31</a:t>
            </a:r>
            <a:r>
              <a:rPr lang="mr-IN" sz="2000" dirty="0">
                <a:latin typeface="Arial" charset="0"/>
                <a:ea typeface="Arial" charset="0"/>
                <a:cs typeface="Arial" charset="0"/>
              </a:rPr>
              <a:t>…</a:t>
            </a:r>
            <a:endParaRPr lang="en-US" sz="2000" dirty="0">
              <a:latin typeface="Arial" charset="0"/>
              <a:ea typeface="Arial" charset="0"/>
              <a:cs typeface="Arial" charset="0"/>
            </a:endParaRPr>
          </a:p>
          <a:p>
            <a:pPr indent="460375" eaLnBrk="1" hangingPunct="1">
              <a:spcAft>
                <a:spcPts val="1800"/>
              </a:spcAft>
              <a:buClr>
                <a:srgbClr val="4C4C4C"/>
              </a:buClr>
              <a:buSzTx/>
              <a:tabLst>
                <a:tab pos="166688" algn="l"/>
                <a:tab pos="1655763" algn="l"/>
                <a:tab pos="3589338" algn="l"/>
                <a:tab pos="4746625" algn="l"/>
              </a:tabLst>
            </a:pPr>
            <a:r>
              <a:rPr lang="en-US" sz="2000" dirty="0">
                <a:latin typeface="Arial" charset="0"/>
                <a:ea typeface="Arial" charset="0"/>
                <a:cs typeface="Arial" charset="0"/>
              </a:rPr>
              <a:t>How might </a:t>
            </a:r>
            <a:r>
              <a:rPr lang="en-US" sz="2000" dirty="0">
                <a:latin typeface="Courier New" charset="0"/>
                <a:ea typeface="Courier New" charset="0"/>
                <a:cs typeface="Courier New" charset="0"/>
              </a:rPr>
              <a:t>(continent == “Asia”)</a:t>
            </a:r>
            <a:r>
              <a:rPr lang="en-US" sz="2000" dirty="0">
                <a:latin typeface="Arial" charset="0"/>
                <a:ea typeface="Arial" charset="0"/>
                <a:cs typeface="Arial" charset="0"/>
              </a:rPr>
              <a:t> be useful to us?</a:t>
            </a:r>
          </a:p>
        </p:txBody>
      </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646402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Effect transition="in" filter="fade">
                                      <p:cBhvr>
                                        <p:cTn id="37" dur="500"/>
                                        <p:tgtEl>
                                          <p:spTgt spid="4">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4">
                                            <p:txEl>
                                              <p:pRg st="7" end="7"/>
                                            </p:txEl>
                                          </p:spTgt>
                                        </p:tgtEl>
                                        <p:attrNameLst>
                                          <p:attrName>style.visibility</p:attrName>
                                        </p:attrNameLst>
                                      </p:cBhvr>
                                      <p:to>
                                        <p:strVal val="visible"/>
                                      </p:to>
                                    </p:set>
                                    <p:animEffect transition="in" filter="fade">
                                      <p:cBhvr>
                                        <p:cTn id="42" dur="500"/>
                                        <p:tgtEl>
                                          <p:spTgt spid="4">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4">
                                            <p:txEl>
                                              <p:pRg st="8" end="8"/>
                                            </p:txEl>
                                          </p:spTgt>
                                        </p:tgtEl>
                                        <p:attrNameLst>
                                          <p:attrName>style.visibility</p:attrName>
                                        </p:attrNameLst>
                                      </p:cBhvr>
                                      <p:to>
                                        <p:strVal val="visible"/>
                                      </p:to>
                                    </p:set>
                                    <p:animEffect transition="in" filter="fade">
                                      <p:cBhvr>
                                        <p:cTn id="47" dur="500"/>
                                        <p:tgtEl>
                                          <p:spTgt spid="4">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4">
                                            <p:txEl>
                                              <p:pRg st="9" end="9"/>
                                            </p:txEl>
                                          </p:spTgt>
                                        </p:tgtEl>
                                        <p:attrNameLst>
                                          <p:attrName>style.visibility</p:attrName>
                                        </p:attrNameLst>
                                      </p:cBhvr>
                                      <p:to>
                                        <p:strVal val="visible"/>
                                      </p:to>
                                    </p:set>
                                    <p:animEffect transition="in" filter="fade">
                                      <p:cBhvr>
                                        <p:cTn id="52" dur="500"/>
                                        <p:tgtEl>
                                          <p:spTgt spid="4">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4">
                                            <p:txEl>
                                              <p:pRg st="10" end="10"/>
                                            </p:txEl>
                                          </p:spTgt>
                                        </p:tgtEl>
                                        <p:attrNameLst>
                                          <p:attrName>style.visibility</p:attrName>
                                        </p:attrNameLst>
                                      </p:cBhvr>
                                      <p:to>
                                        <p:strVal val="visible"/>
                                      </p:to>
                                    </p:set>
                                    <p:animEffect transition="in" filter="fade">
                                      <p:cBhvr>
                                        <p:cTn id="57" dur="500"/>
                                        <p:tgtEl>
                                          <p:spTgt spid="4">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Two missing pieces</a:t>
            </a:r>
            <a:endParaRPr lang="en-US" i="1" dirty="0">
              <a:latin typeface="Courier New" charset="0"/>
              <a:ea typeface="Courier New" charset="0"/>
              <a:cs typeface="Courier New" charset="0"/>
            </a:endParaRPr>
          </a:p>
        </p:txBody>
      </p:sp>
      <p:sp>
        <p:nvSpPr>
          <p:cNvPr id="4" name="Rectangle 3"/>
          <p:cNvSpPr>
            <a:spLocks noChangeArrowheads="1"/>
          </p:cNvSpPr>
          <p:nvPr/>
        </p:nvSpPr>
        <p:spPr bwMode="auto">
          <a:xfrm>
            <a:off x="838200" y="1819275"/>
            <a:ext cx="7543800" cy="13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457200" indent="-457200" eaLnBrk="1" hangingPunct="1">
              <a:spcAft>
                <a:spcPts val="1800"/>
              </a:spcAft>
              <a:buClr>
                <a:srgbClr val="4C4C4C"/>
              </a:buClr>
              <a:buSzTx/>
              <a:buFont typeface="+mj-lt"/>
              <a:buAutoNum type="arabicPeriod"/>
            </a:pPr>
            <a:r>
              <a:rPr lang="en-US" sz="2000" dirty="0">
                <a:latin typeface="Arial" charset="0"/>
                <a:ea typeface="Arial" charset="0"/>
                <a:cs typeface="Arial" charset="0"/>
              </a:rPr>
              <a:t>How do we write a </a:t>
            </a:r>
            <a:r>
              <a:rPr lang="en-US" sz="2000" i="1" dirty="0">
                <a:latin typeface="Arial" charset="0"/>
                <a:ea typeface="Arial" charset="0"/>
                <a:cs typeface="Arial" charset="0"/>
              </a:rPr>
              <a:t>check</a:t>
            </a:r>
            <a:r>
              <a:rPr lang="en-US" sz="2000" dirty="0">
                <a:latin typeface="Arial" charset="0"/>
                <a:ea typeface="Arial" charset="0"/>
                <a:cs typeface="Arial" charset="0"/>
              </a:rPr>
              <a:t>? (i.e. </a:t>
            </a:r>
            <a:r>
              <a:rPr lang="mr-IN" sz="2000" dirty="0">
                <a:latin typeface="Arial" charset="0"/>
                <a:ea typeface="Arial" charset="0"/>
                <a:cs typeface="Arial" charset="0"/>
              </a:rPr>
              <a:t>–</a:t>
            </a:r>
            <a:r>
              <a:rPr lang="en-US" sz="2000" dirty="0">
                <a:latin typeface="Arial" charset="0"/>
                <a:ea typeface="Arial" charset="0"/>
                <a:cs typeface="Arial" charset="0"/>
              </a:rPr>
              <a:t> “is this country in Asia?”)</a:t>
            </a:r>
          </a:p>
          <a:p>
            <a:pPr marL="457200" indent="-457200" eaLnBrk="1" hangingPunct="1">
              <a:spcAft>
                <a:spcPts val="1800"/>
              </a:spcAft>
              <a:buClr>
                <a:srgbClr val="4C4C4C"/>
              </a:buClr>
              <a:buSzTx/>
              <a:buFont typeface="+mj-lt"/>
              <a:buAutoNum type="arabicPeriod"/>
            </a:pPr>
            <a:r>
              <a:rPr lang="en-US" sz="2000" dirty="0">
                <a:latin typeface="Arial" charset="0"/>
                <a:ea typeface="Arial" charset="0"/>
                <a:cs typeface="Arial" charset="0"/>
              </a:rPr>
              <a:t>How do we </a:t>
            </a:r>
            <a:r>
              <a:rPr lang="en-US" sz="2000" i="1" dirty="0">
                <a:latin typeface="Arial" charset="0"/>
                <a:ea typeface="Arial" charset="0"/>
                <a:cs typeface="Arial" charset="0"/>
              </a:rPr>
              <a:t>use that check in a query</a:t>
            </a:r>
            <a:r>
              <a:rPr lang="en-US" sz="2000" dirty="0">
                <a:latin typeface="Arial" charset="0"/>
                <a:ea typeface="Arial" charset="0"/>
                <a:cs typeface="Arial" charset="0"/>
              </a:rPr>
              <a:t>? (i.e. - produce a table containing only countries in Asia)</a:t>
            </a:r>
          </a:p>
        </p:txBody>
      </p:sp>
      <p:pic>
        <p:nvPicPr>
          <p:cNvPr id="2" name="Picture 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362200" y="4114800"/>
            <a:ext cx="5029200" cy="2514600"/>
          </a:xfrm>
          <a:prstGeom prst="rect">
            <a:avLst/>
          </a:prstGeom>
        </p:spPr>
      </p:pic>
      <p:sp>
        <p:nvSpPr>
          <p:cNvPr id="5" name="Rectangle 4"/>
          <p:cNvSpPr/>
          <p:nvPr/>
        </p:nvSpPr>
        <p:spPr>
          <a:xfrm>
            <a:off x="726013" y="1808202"/>
            <a:ext cx="569387" cy="553998"/>
          </a:xfrm>
          <a:prstGeom prst="rect">
            <a:avLst/>
          </a:prstGeom>
        </p:spPr>
        <p:txBody>
          <a:bodyPr wrap="none">
            <a:spAutoFit/>
          </a:bodyPr>
          <a:lstStyle/>
          <a:p>
            <a:pPr eaLnBrk="1" hangingPunct="1">
              <a:spcAft>
                <a:spcPts val="1800"/>
              </a:spcAft>
              <a:buClr>
                <a:srgbClr val="4C4C4C"/>
              </a:buClr>
              <a:buSzTx/>
            </a:pPr>
            <a:r>
              <a:rPr lang="en-US" sz="3000" dirty="0"/>
              <a:t>✅</a:t>
            </a:r>
            <a:endParaRPr lang="en-US" sz="3000" dirty="0">
              <a:ea typeface="Arial" charset="0"/>
              <a:cs typeface="Arial" charset="0"/>
            </a:endParaRPr>
          </a:p>
        </p:txBody>
      </p:sp>
      <p:sp>
        <p:nvSpPr>
          <p:cNvPr id="6" name="Footer Placeholder 5"/>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530254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2. </a:t>
            </a:r>
            <a:r>
              <a:rPr lang="en-US" dirty="0">
                <a:latin typeface="Arial" charset="0"/>
                <a:ea typeface="Arial" charset="0"/>
                <a:cs typeface="Arial" charset="0"/>
              </a:rPr>
              <a:t>Using check inside </a:t>
            </a:r>
            <a:r>
              <a:rPr lang="en-US" dirty="0"/>
              <a:t>queries</a:t>
            </a:r>
            <a:endParaRPr lang="en-US" i="1" dirty="0">
              <a:latin typeface="Courier New" charset="0"/>
              <a:ea typeface="Courier New" charset="0"/>
              <a:cs typeface="Courier New" charset="0"/>
            </a:endParaRPr>
          </a:p>
        </p:txBody>
      </p:sp>
      <p:sp>
        <p:nvSpPr>
          <p:cNvPr id="4" name="Rectangle 3"/>
          <p:cNvSpPr>
            <a:spLocks noChangeArrowheads="1"/>
          </p:cNvSpPr>
          <p:nvPr/>
        </p:nvSpPr>
        <p:spPr bwMode="auto">
          <a:xfrm>
            <a:off x="838200" y="1819275"/>
            <a:ext cx="7543800" cy="2800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457200" indent="-457200" eaLnBrk="1" hangingPunct="1">
              <a:spcAft>
                <a:spcPts val="1800"/>
              </a:spcAft>
              <a:buClr>
                <a:srgbClr val="4C4C4C"/>
              </a:buClr>
              <a:buSzTx/>
            </a:pPr>
            <a:r>
              <a:rPr lang="en-US" sz="2000" dirty="0">
                <a:latin typeface="Arial" charset="0"/>
                <a:ea typeface="Arial" charset="0"/>
                <a:cs typeface="Arial" charset="0"/>
              </a:rPr>
              <a:t>Open the </a:t>
            </a:r>
            <a:r>
              <a:rPr lang="en-US" sz="2000" dirty="0">
                <a:latin typeface="Arial" charset="0"/>
                <a:ea typeface="Arial" charset="0"/>
                <a:cs typeface="Arial" charset="0"/>
                <a:hlinkClick r:id="rId2"/>
              </a:rPr>
              <a:t>Unit 8 Starter File</a:t>
            </a:r>
            <a:r>
              <a:rPr lang="en-US" sz="2000" dirty="0">
                <a:latin typeface="Arial" charset="0"/>
                <a:ea typeface="Arial" charset="0"/>
                <a:cs typeface="Arial" charset="0"/>
              </a:rPr>
              <a:t>, Save a Copy, and click Run</a:t>
            </a:r>
          </a:p>
          <a:p>
            <a:pPr marL="457200" indent="-457200" eaLnBrk="1" hangingPunct="1">
              <a:spcAft>
                <a:spcPts val="1800"/>
              </a:spcAft>
              <a:buClr>
                <a:srgbClr val="4C4C4C"/>
              </a:buClr>
              <a:buSzTx/>
            </a:pPr>
            <a:r>
              <a:rPr lang="en-US" sz="2000" dirty="0">
                <a:latin typeface="Arial" charset="0"/>
                <a:ea typeface="Arial" charset="0"/>
                <a:cs typeface="Arial" charset="0"/>
              </a:rPr>
              <a:t>Type </a:t>
            </a:r>
            <a:r>
              <a:rPr lang="en-US" sz="2000" dirty="0">
                <a:latin typeface="Courier New" charset="0"/>
                <a:ea typeface="Courier New" charset="0"/>
                <a:cs typeface="Courier New" charset="0"/>
              </a:rPr>
              <a:t>restaurants</a:t>
            </a:r>
            <a:r>
              <a:rPr lang="en-US" sz="2000" dirty="0">
                <a:latin typeface="Arial" charset="0"/>
                <a:ea typeface="Arial" charset="0"/>
                <a:cs typeface="Arial" charset="0"/>
              </a:rPr>
              <a:t> into the Interactions Area</a:t>
            </a:r>
          </a:p>
          <a:p>
            <a:pPr marL="457200" indent="-457200" eaLnBrk="1" hangingPunct="1">
              <a:spcAft>
                <a:spcPts val="1800"/>
              </a:spcAft>
              <a:buClr>
                <a:srgbClr val="4C4C4C"/>
              </a:buClr>
              <a:buSzTx/>
            </a:pPr>
            <a:r>
              <a:rPr lang="en-US" sz="2000" dirty="0">
                <a:latin typeface="Arial" charset="0"/>
                <a:ea typeface="Arial" charset="0"/>
                <a:cs typeface="Arial" charset="0"/>
              </a:rPr>
              <a:t>Type </a:t>
            </a:r>
            <a:r>
              <a:rPr lang="en-US" sz="2000" dirty="0">
                <a:latin typeface="Courier New" charset="0"/>
                <a:ea typeface="Courier New" charset="0"/>
                <a:cs typeface="Courier New" charset="0"/>
              </a:rPr>
              <a:t>restaurants-sieved</a:t>
            </a:r>
            <a:r>
              <a:rPr lang="en-US" sz="2000" dirty="0">
                <a:latin typeface="Arial" charset="0"/>
                <a:ea typeface="Arial" charset="0"/>
                <a:cs typeface="Arial" charset="0"/>
              </a:rPr>
              <a:t> into the Interactions Area</a:t>
            </a:r>
          </a:p>
          <a:p>
            <a:pPr marL="457200" indent="-457200" eaLnBrk="1" hangingPunct="1">
              <a:spcAft>
                <a:spcPts val="1800"/>
              </a:spcAft>
              <a:buClr>
                <a:srgbClr val="4C4C4C"/>
              </a:buClr>
              <a:buSzTx/>
            </a:pPr>
            <a:r>
              <a:rPr lang="en-US" sz="2000" dirty="0">
                <a:latin typeface="Arial" charset="0"/>
                <a:ea typeface="Arial" charset="0"/>
                <a:cs typeface="Arial" charset="0"/>
              </a:rPr>
              <a:t>What is different about these two tables?</a:t>
            </a:r>
          </a:p>
          <a:p>
            <a:pPr marL="457200" indent="-457200" eaLnBrk="1" hangingPunct="1">
              <a:spcAft>
                <a:spcPts val="1800"/>
              </a:spcAft>
              <a:buClr>
                <a:srgbClr val="4C4C4C"/>
              </a:buClr>
              <a:buSzTx/>
            </a:pPr>
            <a:endParaRPr lang="en-US" sz="2000" dirty="0">
              <a:latin typeface="Arial" charset="0"/>
              <a:ea typeface="Arial" charset="0"/>
              <a:cs typeface="Arial" charset="0"/>
            </a:endParaRPr>
          </a:p>
        </p:txBody>
      </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99724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a:t>
            </a:r>
            <a:r>
              <a:rPr lang="en-US" dirty="0">
                <a:latin typeface="Courier New" charset="0"/>
                <a:ea typeface="Courier New" charset="0"/>
                <a:cs typeface="Courier New" charset="0"/>
              </a:rPr>
              <a:t>sieve </a:t>
            </a:r>
            <a:r>
              <a:rPr lang="en-US" dirty="0"/>
              <a:t>query</a:t>
            </a:r>
          </a:p>
        </p:txBody>
      </p:sp>
      <p:sp>
        <p:nvSpPr>
          <p:cNvPr id="3" name="Content Placeholder 2"/>
          <p:cNvSpPr>
            <a:spLocks noGrp="1"/>
          </p:cNvSpPr>
          <p:nvPr>
            <p:ph idx="1"/>
          </p:nvPr>
        </p:nvSpPr>
        <p:spPr>
          <a:xfrm>
            <a:off x="304800" y="3054888"/>
            <a:ext cx="8686800" cy="1112837"/>
          </a:xfrm>
        </p:spPr>
        <p:txBody>
          <a:bodyPr/>
          <a:lstStyle/>
          <a:p>
            <a:pPr marL="0" indent="0">
              <a:buNone/>
            </a:pPr>
            <a:r>
              <a:rPr lang="en-US" b="1" dirty="0">
                <a:latin typeface="Courier New" charset="0"/>
                <a:ea typeface="Courier New" charset="0"/>
                <a:cs typeface="Courier New" charset="0"/>
              </a:rPr>
              <a:t>sieve </a:t>
            </a:r>
            <a:r>
              <a:rPr lang="en-US" dirty="0">
                <a:latin typeface="Courier New" charset="0"/>
                <a:ea typeface="Courier New" charset="0"/>
                <a:cs typeface="Courier New" charset="0"/>
              </a:rPr>
              <a:t>restaurants </a:t>
            </a:r>
            <a:r>
              <a:rPr lang="en-US" b="1" dirty="0">
                <a:latin typeface="Courier New" charset="0"/>
                <a:ea typeface="Courier New" charset="0"/>
                <a:cs typeface="Courier New" charset="0"/>
              </a:rPr>
              <a:t>using</a:t>
            </a:r>
            <a:r>
              <a:rPr lang="en-US" dirty="0">
                <a:latin typeface="Courier New" charset="0"/>
                <a:ea typeface="Courier New" charset="0"/>
                <a:cs typeface="Courier New" charset="0"/>
              </a:rPr>
              <a:t> </a:t>
            </a:r>
            <a:r>
              <a:rPr lang="en-US" i="1" dirty="0">
                <a:latin typeface="Courier New" charset="0"/>
                <a:ea typeface="Courier New" charset="0"/>
                <a:cs typeface="Courier New" charset="0"/>
              </a:rPr>
              <a:t>rating</a:t>
            </a:r>
            <a:r>
              <a:rPr lang="en-US" dirty="0">
                <a:latin typeface="Courier New" charset="0"/>
                <a:ea typeface="Courier New" charset="0"/>
                <a:cs typeface="Courier New" charset="0"/>
              </a:rPr>
              <a:t> :</a:t>
            </a:r>
          </a:p>
          <a:p>
            <a:pPr marL="0" indent="0">
              <a:buNone/>
            </a:pPr>
            <a:r>
              <a:rPr lang="en-US" dirty="0">
                <a:latin typeface="Courier New" charset="0"/>
                <a:ea typeface="Courier New" charset="0"/>
                <a:cs typeface="Courier New" charset="0"/>
              </a:rPr>
              <a:t>  </a:t>
            </a:r>
            <a:r>
              <a:rPr lang="en-US" i="1" dirty="0">
                <a:latin typeface="Courier New" charset="0"/>
                <a:ea typeface="Courier New" charset="0"/>
                <a:cs typeface="Courier New" charset="0"/>
              </a:rPr>
              <a:t>rating</a:t>
            </a:r>
            <a:r>
              <a:rPr lang="en-US" dirty="0">
                <a:latin typeface="Courier New" charset="0"/>
                <a:ea typeface="Courier New" charset="0"/>
                <a:cs typeface="Courier New" charset="0"/>
              </a:rPr>
              <a:t> </a:t>
            </a:r>
            <a:r>
              <a:rPr lang="en-US">
                <a:latin typeface="Courier New" charset="0"/>
                <a:ea typeface="Courier New" charset="0"/>
                <a:cs typeface="Courier New" charset="0"/>
              </a:rPr>
              <a:t>&gt;= </a:t>
            </a:r>
            <a:r>
              <a:rPr lang="en-US" smtClean="0">
                <a:latin typeface="Courier New" charset="0"/>
                <a:ea typeface="Courier New" charset="0"/>
                <a:cs typeface="Courier New" charset="0"/>
              </a:rPr>
              <a:t>3 </a:t>
            </a:r>
            <a:endParaRPr lang="en-US" dirty="0">
              <a:latin typeface="Courier New" charset="0"/>
              <a:ea typeface="Courier New" charset="0"/>
              <a:cs typeface="Courier New" charset="0"/>
            </a:endParaRPr>
          </a:p>
          <a:p>
            <a:pPr marL="0" indent="0">
              <a:buNone/>
            </a:pPr>
            <a:r>
              <a:rPr lang="en-US" b="1" dirty="0">
                <a:latin typeface="Courier New" charset="0"/>
                <a:ea typeface="Courier New" charset="0"/>
                <a:cs typeface="Courier New" charset="0"/>
              </a:rPr>
              <a:t>end</a:t>
            </a:r>
            <a:endParaRPr lang="en-US" dirty="0">
              <a:latin typeface="Courier New" charset="0"/>
              <a:ea typeface="Courier New" charset="0"/>
              <a:cs typeface="Courier New" charset="0"/>
            </a:endParaRPr>
          </a:p>
        </p:txBody>
      </p:sp>
      <p:sp>
        <p:nvSpPr>
          <p:cNvPr id="4" name="Rectangular Callout 3"/>
          <p:cNvSpPr/>
          <p:nvPr/>
        </p:nvSpPr>
        <p:spPr>
          <a:xfrm>
            <a:off x="233075" y="1652771"/>
            <a:ext cx="1343840" cy="997630"/>
          </a:xfrm>
          <a:prstGeom prst="wedgeRectCallout">
            <a:avLst>
              <a:gd name="adj1" fmla="val -9546"/>
              <a:gd name="adj2" fmla="val 76988"/>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solidFill>
                  <a:schemeClr val="tx1"/>
                </a:solidFill>
              </a:rPr>
              <a:t>table operator</a:t>
            </a:r>
          </a:p>
        </p:txBody>
      </p:sp>
      <p:sp>
        <p:nvSpPr>
          <p:cNvPr id="9" name="Rectangular Callout 8"/>
          <p:cNvSpPr/>
          <p:nvPr/>
        </p:nvSpPr>
        <p:spPr>
          <a:xfrm>
            <a:off x="3276599" y="1677046"/>
            <a:ext cx="1524000" cy="727870"/>
          </a:xfrm>
          <a:prstGeom prst="wedgeRectCallout">
            <a:avLst>
              <a:gd name="adj1" fmla="val 46464"/>
              <a:gd name="adj2" fmla="val 142406"/>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solidFill>
                  <a:schemeClr val="tx1"/>
                </a:solidFill>
              </a:rPr>
              <a:t>keyword</a:t>
            </a:r>
            <a:endParaRPr lang="en-US" dirty="0">
              <a:solidFill>
                <a:schemeClr val="tx1"/>
              </a:solidFill>
            </a:endParaRPr>
          </a:p>
        </p:txBody>
      </p:sp>
      <p:grpSp>
        <p:nvGrpSpPr>
          <p:cNvPr id="11" name="Group 10"/>
          <p:cNvGrpSpPr/>
          <p:nvPr/>
        </p:nvGrpSpPr>
        <p:grpSpPr>
          <a:xfrm>
            <a:off x="5133372" y="1677046"/>
            <a:ext cx="1828800" cy="1904354"/>
            <a:chOff x="4852686" y="4610100"/>
            <a:chExt cx="1828800" cy="1904354"/>
          </a:xfrm>
        </p:grpSpPr>
        <p:sp>
          <p:nvSpPr>
            <p:cNvPr id="5" name="Rectangular Callout 4"/>
            <p:cNvSpPr/>
            <p:nvPr/>
          </p:nvSpPr>
          <p:spPr>
            <a:xfrm>
              <a:off x="4852686" y="4610100"/>
              <a:ext cx="1828800" cy="973354"/>
            </a:xfrm>
            <a:prstGeom prst="wedgeRectCallout">
              <a:avLst>
                <a:gd name="adj1" fmla="val 12028"/>
                <a:gd name="adj2" fmla="val 88600"/>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solidFill>
                    <a:schemeClr val="tx1"/>
                  </a:solidFill>
                </a:rPr>
                <a:t>column arguments</a:t>
              </a:r>
            </a:p>
          </p:txBody>
        </p:sp>
        <p:sp>
          <p:nvSpPr>
            <p:cNvPr id="10" name="Rectangle 9"/>
            <p:cNvSpPr/>
            <p:nvPr/>
          </p:nvSpPr>
          <p:spPr>
            <a:xfrm>
              <a:off x="5127342" y="6019155"/>
              <a:ext cx="1475772" cy="495299"/>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3" name="Group 12"/>
          <p:cNvGrpSpPr/>
          <p:nvPr/>
        </p:nvGrpSpPr>
        <p:grpSpPr>
          <a:xfrm>
            <a:off x="1505190" y="1659800"/>
            <a:ext cx="2533409" cy="1863435"/>
            <a:chOff x="5410199" y="1880239"/>
            <a:chExt cx="2533409" cy="1863435"/>
          </a:xfrm>
        </p:grpSpPr>
        <p:sp>
          <p:nvSpPr>
            <p:cNvPr id="6" name="Rectangular Callout 5"/>
            <p:cNvSpPr/>
            <p:nvPr/>
          </p:nvSpPr>
          <p:spPr>
            <a:xfrm>
              <a:off x="5722166" y="1880239"/>
              <a:ext cx="1219200" cy="990600"/>
            </a:xfrm>
            <a:prstGeom prst="wedgeRectCallout">
              <a:avLst>
                <a:gd name="adj1" fmla="val 19623"/>
                <a:gd name="adj2" fmla="val 85123"/>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solidFill>
                    <a:schemeClr val="tx1"/>
                  </a:solidFill>
                </a:rPr>
                <a:t>table</a:t>
              </a:r>
              <a:endParaRPr lang="en-US" dirty="0">
                <a:solidFill>
                  <a:schemeClr val="tx1"/>
                </a:solidFill>
              </a:endParaRPr>
            </a:p>
          </p:txBody>
        </p:sp>
        <p:sp>
          <p:nvSpPr>
            <p:cNvPr id="12" name="Rectangle 11"/>
            <p:cNvSpPr/>
            <p:nvPr/>
          </p:nvSpPr>
          <p:spPr>
            <a:xfrm>
              <a:off x="5410199" y="3314701"/>
              <a:ext cx="2533409" cy="428973"/>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6" name="Rectangular Callout 15"/>
          <p:cNvSpPr/>
          <p:nvPr/>
        </p:nvSpPr>
        <p:spPr>
          <a:xfrm>
            <a:off x="7391400" y="1652770"/>
            <a:ext cx="1524000" cy="727870"/>
          </a:xfrm>
          <a:prstGeom prst="wedgeRectCallout">
            <a:avLst>
              <a:gd name="adj1" fmla="val -67460"/>
              <a:gd name="adj2" fmla="val 150357"/>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solidFill>
                  <a:schemeClr val="tx1"/>
                </a:solidFill>
              </a:rPr>
              <a:t>colon</a:t>
            </a:r>
          </a:p>
        </p:txBody>
      </p:sp>
      <p:grpSp>
        <p:nvGrpSpPr>
          <p:cNvPr id="14" name="Group 13"/>
          <p:cNvGrpSpPr/>
          <p:nvPr/>
        </p:nvGrpSpPr>
        <p:grpSpPr>
          <a:xfrm>
            <a:off x="819391" y="3652360"/>
            <a:ext cx="5139573" cy="1388690"/>
            <a:chOff x="1801793" y="1482149"/>
            <a:chExt cx="5139573" cy="1388690"/>
          </a:xfrm>
        </p:grpSpPr>
        <p:sp>
          <p:nvSpPr>
            <p:cNvPr id="17" name="Rectangular Callout 16"/>
            <p:cNvSpPr/>
            <p:nvPr/>
          </p:nvSpPr>
          <p:spPr>
            <a:xfrm>
              <a:off x="5722166" y="1880239"/>
              <a:ext cx="1219200" cy="990600"/>
            </a:xfrm>
            <a:prstGeom prst="wedgeRectCallout">
              <a:avLst>
                <a:gd name="adj1" fmla="val -148415"/>
                <a:gd name="adj2" fmla="val -59765"/>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solidFill>
                    <a:schemeClr val="tx1"/>
                  </a:solidFill>
                </a:rPr>
                <a:t>query body</a:t>
              </a:r>
              <a:endParaRPr lang="en-US" dirty="0">
                <a:solidFill>
                  <a:schemeClr val="tx1"/>
                </a:solidFill>
              </a:endParaRPr>
            </a:p>
          </p:txBody>
        </p:sp>
        <p:sp>
          <p:nvSpPr>
            <p:cNvPr id="18" name="Rectangle 17"/>
            <p:cNvSpPr/>
            <p:nvPr/>
          </p:nvSpPr>
          <p:spPr>
            <a:xfrm>
              <a:off x="1801793" y="1482149"/>
              <a:ext cx="2533409" cy="38624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9" name="Rectangular Callout 18"/>
          <p:cNvSpPr/>
          <p:nvPr/>
        </p:nvSpPr>
        <p:spPr>
          <a:xfrm>
            <a:off x="2274357" y="4724123"/>
            <a:ext cx="1524000" cy="727870"/>
          </a:xfrm>
          <a:prstGeom prst="wedgeRectCallout">
            <a:avLst>
              <a:gd name="adj1" fmla="val -133536"/>
              <a:gd name="adj2" fmla="val -72273"/>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solidFill>
                  <a:schemeClr val="tx1"/>
                </a:solidFill>
              </a:rPr>
              <a:t>keyword</a:t>
            </a:r>
            <a:endParaRPr lang="en-US" dirty="0">
              <a:solidFill>
                <a:schemeClr val="tx1"/>
              </a:solidFill>
            </a:endParaRPr>
          </a:p>
        </p:txBody>
      </p:sp>
      <p:sp>
        <p:nvSpPr>
          <p:cNvPr id="20" name="Rectangle 19"/>
          <p:cNvSpPr/>
          <p:nvPr/>
        </p:nvSpPr>
        <p:spPr>
          <a:xfrm>
            <a:off x="550762" y="5491371"/>
            <a:ext cx="8059838" cy="1061829"/>
          </a:xfrm>
          <a:prstGeom prst="rect">
            <a:avLst/>
          </a:prstGeom>
        </p:spPr>
        <p:txBody>
          <a:bodyPr wrap="square">
            <a:spAutoFit/>
          </a:bodyPr>
          <a:lstStyle/>
          <a:p>
            <a:pPr marL="342900" indent="-342900" eaLnBrk="1" hangingPunct="1">
              <a:spcAft>
                <a:spcPts val="1800"/>
              </a:spcAft>
              <a:buClr>
                <a:srgbClr val="4C4C4C"/>
              </a:buClr>
              <a:buSzTx/>
              <a:buFont typeface="Arial" charset="0"/>
              <a:buChar char="•"/>
            </a:pPr>
            <a:r>
              <a:rPr lang="en-US" altLang="en-US" dirty="0">
                <a:solidFill>
                  <a:schemeClr val="bg1"/>
                </a:solidFill>
                <a:ea typeface="Arial" charset="0"/>
                <a:cs typeface="Arial" charset="0"/>
              </a:rPr>
              <a:t>Take notes on Page 45</a:t>
            </a:r>
          </a:p>
          <a:p>
            <a:pPr marL="342900" indent="-342900" eaLnBrk="1" hangingPunct="1">
              <a:spcAft>
                <a:spcPts val="1800"/>
              </a:spcAft>
              <a:buClr>
                <a:srgbClr val="4C4C4C"/>
              </a:buClr>
              <a:buFont typeface="Arial" charset="0"/>
              <a:buChar char="•"/>
            </a:pPr>
            <a:r>
              <a:rPr lang="en-US" dirty="0">
                <a:solidFill>
                  <a:schemeClr val="bg1"/>
                </a:solidFill>
                <a:ea typeface="Arial" charset="0"/>
                <a:cs typeface="Arial" charset="0"/>
              </a:rPr>
              <a:t>Open the </a:t>
            </a:r>
            <a:r>
              <a:rPr lang="en-US" dirty="0">
                <a:solidFill>
                  <a:schemeClr val="bg1"/>
                </a:solidFill>
                <a:ea typeface="Arial" charset="0"/>
                <a:cs typeface="Arial" charset="0"/>
                <a:hlinkClick r:id="rId3"/>
              </a:rPr>
              <a:t>Syntax Error file</a:t>
            </a:r>
            <a:r>
              <a:rPr lang="en-US" dirty="0">
                <a:solidFill>
                  <a:schemeClr val="bg1"/>
                </a:solidFill>
                <a:ea typeface="Arial" charset="0"/>
                <a:cs typeface="Arial" charset="0"/>
              </a:rPr>
              <a:t>, and debug these queries</a:t>
            </a:r>
          </a:p>
        </p:txBody>
      </p:sp>
      <p:sp>
        <p:nvSpPr>
          <p:cNvPr id="7" name="Footer Placeholder 6"/>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801568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1"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500"/>
                                        <p:tgtEl>
                                          <p:spTgt spid="1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500"/>
                                        <p:tgtEl>
                                          <p:spTgt spid="14"/>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fade">
                                      <p:cBhvr>
                                        <p:cTn id="37" dur="500"/>
                                        <p:tgtEl>
                                          <p:spTgt spid="19"/>
                                        </p:tgtEl>
                                      </p:cBhvr>
                                    </p:animEffect>
                                  </p:childTnLst>
                                </p:cTn>
                              </p:par>
                            </p:childTnLst>
                          </p:cTn>
                        </p:par>
                      </p:childTnLst>
                    </p:cTn>
                  </p:par>
                  <p:par>
                    <p:cTn id="38" fill="hold">
                      <p:stCondLst>
                        <p:cond delay="indefinite"/>
                      </p:stCondLst>
                      <p:childTnLst>
                        <p:par>
                          <p:cTn id="39" fill="hold">
                            <p:stCondLst>
                              <p:cond delay="0"/>
                            </p:stCondLst>
                            <p:childTnLst>
                              <p:par>
                                <p:cTn id="40" presetID="1" presetClass="emph" presetSubtype="2" fill="hold" nodeType="clickEffect">
                                  <p:stCondLst>
                                    <p:cond delay="0"/>
                                  </p:stCondLst>
                                  <p:childTnLst>
                                    <p:animClr clrSpc="rgb" dir="cw">
                                      <p:cBhvr>
                                        <p:cTn id="41" dur="500" fill="hold"/>
                                        <p:tgtEl>
                                          <p:spTgt spid="9"/>
                                        </p:tgtEl>
                                        <p:attrNameLst>
                                          <p:attrName>fillcolor</p:attrName>
                                        </p:attrNameLst>
                                      </p:cBhvr>
                                      <p:to>
                                        <a:schemeClr val="accent2"/>
                                      </p:to>
                                    </p:animClr>
                                    <p:set>
                                      <p:cBhvr>
                                        <p:cTn id="42" dur="500" fill="hold"/>
                                        <p:tgtEl>
                                          <p:spTgt spid="9"/>
                                        </p:tgtEl>
                                        <p:attrNameLst>
                                          <p:attrName>fill.type</p:attrName>
                                        </p:attrNameLst>
                                      </p:cBhvr>
                                      <p:to>
                                        <p:strVal val="solid"/>
                                      </p:to>
                                    </p:set>
                                    <p:set>
                                      <p:cBhvr>
                                        <p:cTn id="43" dur="500" fill="hold"/>
                                        <p:tgtEl>
                                          <p:spTgt spid="9"/>
                                        </p:tgtEl>
                                        <p:attrNameLst>
                                          <p:attrName>fill.on</p:attrName>
                                        </p:attrNameLst>
                                      </p:cBhvr>
                                      <p:to>
                                        <p:strVal val="true"/>
                                      </p:to>
                                    </p:set>
                                  </p:childTnLst>
                                </p:cTn>
                              </p:par>
                              <p:par>
                                <p:cTn id="44" presetID="1" presetClass="emph" presetSubtype="2" fill="hold" nodeType="withEffect">
                                  <p:stCondLst>
                                    <p:cond delay="0"/>
                                  </p:stCondLst>
                                  <p:childTnLst>
                                    <p:animClr clrSpc="rgb" dir="cw">
                                      <p:cBhvr>
                                        <p:cTn id="45" dur="500" fill="hold"/>
                                        <p:tgtEl>
                                          <p:spTgt spid="16"/>
                                        </p:tgtEl>
                                        <p:attrNameLst>
                                          <p:attrName>fillcolor</p:attrName>
                                        </p:attrNameLst>
                                      </p:cBhvr>
                                      <p:to>
                                        <a:schemeClr val="accent2"/>
                                      </p:to>
                                    </p:animClr>
                                    <p:set>
                                      <p:cBhvr>
                                        <p:cTn id="46" dur="500" fill="hold"/>
                                        <p:tgtEl>
                                          <p:spTgt spid="16"/>
                                        </p:tgtEl>
                                        <p:attrNameLst>
                                          <p:attrName>fill.type</p:attrName>
                                        </p:attrNameLst>
                                      </p:cBhvr>
                                      <p:to>
                                        <p:strVal val="solid"/>
                                      </p:to>
                                    </p:set>
                                    <p:set>
                                      <p:cBhvr>
                                        <p:cTn id="47" dur="500" fill="hold"/>
                                        <p:tgtEl>
                                          <p:spTgt spid="16"/>
                                        </p:tgtEl>
                                        <p:attrNameLst>
                                          <p:attrName>fill.on</p:attrName>
                                        </p:attrNameLst>
                                      </p:cBhvr>
                                      <p:to>
                                        <p:strVal val="true"/>
                                      </p:to>
                                    </p:set>
                                  </p:childTnLst>
                                </p:cTn>
                              </p:par>
                              <p:par>
                                <p:cTn id="48" presetID="1" presetClass="emph" presetSubtype="2" fill="hold" nodeType="withEffect">
                                  <p:stCondLst>
                                    <p:cond delay="0"/>
                                  </p:stCondLst>
                                  <p:childTnLst>
                                    <p:animClr clrSpc="rgb" dir="cw">
                                      <p:cBhvr>
                                        <p:cTn id="49" dur="500" fill="hold"/>
                                        <p:tgtEl>
                                          <p:spTgt spid="19"/>
                                        </p:tgtEl>
                                        <p:attrNameLst>
                                          <p:attrName>fillcolor</p:attrName>
                                        </p:attrNameLst>
                                      </p:cBhvr>
                                      <p:to>
                                        <a:schemeClr val="accent2"/>
                                      </p:to>
                                    </p:animClr>
                                    <p:set>
                                      <p:cBhvr>
                                        <p:cTn id="50" dur="500" fill="hold"/>
                                        <p:tgtEl>
                                          <p:spTgt spid="19"/>
                                        </p:tgtEl>
                                        <p:attrNameLst>
                                          <p:attrName>fill.type</p:attrName>
                                        </p:attrNameLst>
                                      </p:cBhvr>
                                      <p:to>
                                        <p:strVal val="solid"/>
                                      </p:to>
                                    </p:set>
                                    <p:set>
                                      <p:cBhvr>
                                        <p:cTn id="51" dur="500" fill="hold"/>
                                        <p:tgtEl>
                                          <p:spTgt spid="19"/>
                                        </p:tgtEl>
                                        <p:attrNameLst>
                                          <p:attrName>fill.on</p:attrName>
                                        </p:attrNameLst>
                                      </p:cBhvr>
                                      <p:to>
                                        <p:strVal val="true"/>
                                      </p:to>
                                    </p:se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20">
                                            <p:txEl>
                                              <p:pRg st="1" end="1"/>
                                            </p:txEl>
                                          </p:spTgt>
                                        </p:tgtEl>
                                        <p:attrNameLst>
                                          <p:attrName>style.visibility</p:attrName>
                                        </p:attrNameLst>
                                      </p:cBhvr>
                                      <p:to>
                                        <p:strVal val="visible"/>
                                      </p:to>
                                    </p:set>
                                    <p:animEffect transition="in" filter="fade">
                                      <p:cBhvr>
                                        <p:cTn id="56" dur="500"/>
                                        <p:tgtEl>
                                          <p:spTgt spid="20">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1" animBg="1"/>
      <p:bldP spid="16" grpId="0" animBg="1"/>
      <p:bldP spid="19" grpId="0" animBg="1"/>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Two missing pieces</a:t>
            </a:r>
            <a:endParaRPr lang="en-US" i="1" dirty="0">
              <a:latin typeface="Courier New" charset="0"/>
              <a:ea typeface="Courier New" charset="0"/>
              <a:cs typeface="Courier New" charset="0"/>
            </a:endParaRPr>
          </a:p>
        </p:txBody>
      </p:sp>
      <p:sp>
        <p:nvSpPr>
          <p:cNvPr id="4" name="Rectangle 3"/>
          <p:cNvSpPr>
            <a:spLocks noChangeArrowheads="1"/>
          </p:cNvSpPr>
          <p:nvPr/>
        </p:nvSpPr>
        <p:spPr bwMode="auto">
          <a:xfrm>
            <a:off x="838200" y="1819275"/>
            <a:ext cx="7086600" cy="25237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457200" indent="-457200" eaLnBrk="1" hangingPunct="1">
              <a:spcAft>
                <a:spcPts val="1800"/>
              </a:spcAft>
              <a:buClr>
                <a:srgbClr val="4C4C4C"/>
              </a:buClr>
              <a:buSzTx/>
              <a:buFont typeface="+mj-lt"/>
              <a:buAutoNum type="arabicPeriod"/>
            </a:pPr>
            <a:r>
              <a:rPr lang="en-US" sz="2000" dirty="0">
                <a:latin typeface="Arial" charset="0"/>
                <a:ea typeface="Arial" charset="0"/>
                <a:cs typeface="Arial" charset="0"/>
              </a:rPr>
              <a:t>How do we write a </a:t>
            </a:r>
            <a:r>
              <a:rPr lang="en-US" sz="2000" i="1" dirty="0">
                <a:latin typeface="Arial" charset="0"/>
                <a:ea typeface="Arial" charset="0"/>
                <a:cs typeface="Arial" charset="0"/>
              </a:rPr>
              <a:t>check</a:t>
            </a:r>
            <a:r>
              <a:rPr lang="en-US" sz="2000" dirty="0">
                <a:latin typeface="Arial" charset="0"/>
                <a:ea typeface="Arial" charset="0"/>
                <a:cs typeface="Arial" charset="0"/>
              </a:rPr>
              <a:t>? (i.e. </a:t>
            </a:r>
            <a:r>
              <a:rPr lang="mr-IN" sz="2000" dirty="0">
                <a:latin typeface="Arial" charset="0"/>
                <a:ea typeface="Arial" charset="0"/>
                <a:cs typeface="Arial" charset="0"/>
              </a:rPr>
              <a:t>–</a:t>
            </a:r>
            <a:r>
              <a:rPr lang="en-US" sz="2000" dirty="0">
                <a:latin typeface="Arial" charset="0"/>
                <a:ea typeface="Arial" charset="0"/>
                <a:cs typeface="Arial" charset="0"/>
              </a:rPr>
              <a:t> “is this country in Asia?”)</a:t>
            </a:r>
          </a:p>
          <a:p>
            <a:pPr marL="457200" indent="-457200" eaLnBrk="1" hangingPunct="1">
              <a:spcAft>
                <a:spcPts val="1800"/>
              </a:spcAft>
              <a:buClr>
                <a:srgbClr val="4C4C4C"/>
              </a:buClr>
              <a:buSzTx/>
              <a:buFont typeface="+mj-lt"/>
              <a:buAutoNum type="arabicPeriod"/>
            </a:pPr>
            <a:r>
              <a:rPr lang="en-US" sz="2000" dirty="0">
                <a:latin typeface="Arial" charset="0"/>
                <a:ea typeface="Arial" charset="0"/>
                <a:cs typeface="Arial" charset="0"/>
              </a:rPr>
              <a:t>How do we </a:t>
            </a:r>
            <a:r>
              <a:rPr lang="en-US" sz="2000" i="1" dirty="0">
                <a:latin typeface="Arial" charset="0"/>
                <a:ea typeface="Arial" charset="0"/>
                <a:cs typeface="Arial" charset="0"/>
              </a:rPr>
              <a:t>use that check in a query</a:t>
            </a:r>
            <a:r>
              <a:rPr lang="en-US" sz="2000" dirty="0">
                <a:latin typeface="Arial" charset="0"/>
                <a:ea typeface="Arial" charset="0"/>
                <a:cs typeface="Arial" charset="0"/>
              </a:rPr>
              <a:t>? (i.e. - produce a table containing only countries in Asia)</a:t>
            </a:r>
          </a:p>
          <a:p>
            <a:pPr eaLnBrk="1" hangingPunct="1">
              <a:spcAft>
                <a:spcPts val="1800"/>
              </a:spcAft>
              <a:buClr>
                <a:srgbClr val="4C4C4C"/>
              </a:buClr>
              <a:buSzTx/>
              <a:buNone/>
            </a:pPr>
            <a:r>
              <a:rPr lang="en-US" sz="2000" dirty="0">
                <a:latin typeface="Arial" charset="0"/>
                <a:ea typeface="Arial" charset="0"/>
                <a:cs typeface="Arial" charset="0"/>
              </a:rPr>
              <a:t>In the Definitions Area, complete </a:t>
            </a:r>
            <a:r>
              <a:rPr lang="en-US" sz="2000" dirty="0">
                <a:latin typeface="Courier New" charset="0"/>
                <a:ea typeface="Courier New" charset="0"/>
                <a:cs typeface="Courier New" charset="0"/>
              </a:rPr>
              <a:t>low-calorie</a:t>
            </a:r>
            <a:r>
              <a:rPr lang="en-US" sz="2000" dirty="0">
                <a:latin typeface="Arial" charset="0"/>
                <a:ea typeface="Arial" charset="0"/>
                <a:cs typeface="Arial" charset="0"/>
              </a:rPr>
              <a:t>,               </a:t>
            </a:r>
            <a:r>
              <a:rPr lang="en-US" sz="2000" dirty="0">
                <a:latin typeface="Courier New" charset="0"/>
                <a:ea typeface="Courier New" charset="0"/>
                <a:cs typeface="Courier New" charset="0"/>
              </a:rPr>
              <a:t>ca-presidents </a:t>
            </a:r>
            <a:r>
              <a:rPr lang="en-US" sz="2000" dirty="0">
                <a:latin typeface="Arial" charset="0"/>
                <a:ea typeface="Arial" charset="0"/>
                <a:cs typeface="Arial" charset="0"/>
              </a:rPr>
              <a:t>and </a:t>
            </a:r>
            <a:r>
              <a:rPr lang="en-US" sz="2000" dirty="0" err="1">
                <a:latin typeface="Courier New" charset="0"/>
                <a:ea typeface="Courier New" charset="0"/>
                <a:cs typeface="Courier New" charset="0"/>
              </a:rPr>
              <a:t>asian</a:t>
            </a:r>
            <a:r>
              <a:rPr lang="en-US" sz="2000" dirty="0">
                <a:latin typeface="Courier New" charset="0"/>
                <a:ea typeface="Courier New" charset="0"/>
                <a:cs typeface="Courier New" charset="0"/>
              </a:rPr>
              <a:t>-countries</a:t>
            </a:r>
            <a:r>
              <a:rPr lang="en-US" sz="2000" dirty="0">
                <a:latin typeface="Arial" charset="0"/>
                <a:ea typeface="Arial" charset="0"/>
                <a:cs typeface="Arial" charset="0"/>
              </a:rPr>
              <a:t>.</a:t>
            </a:r>
          </a:p>
        </p:txBody>
      </p:sp>
      <p:pic>
        <p:nvPicPr>
          <p:cNvPr id="2" name="Picture 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584132" y="4336732"/>
            <a:ext cx="4585336" cy="2292668"/>
          </a:xfrm>
          <a:prstGeom prst="rect">
            <a:avLst/>
          </a:prstGeom>
        </p:spPr>
      </p:pic>
      <p:sp>
        <p:nvSpPr>
          <p:cNvPr id="5" name="Rectangle 4"/>
          <p:cNvSpPr/>
          <p:nvPr/>
        </p:nvSpPr>
        <p:spPr>
          <a:xfrm>
            <a:off x="726013" y="1808202"/>
            <a:ext cx="569387" cy="553998"/>
          </a:xfrm>
          <a:prstGeom prst="rect">
            <a:avLst/>
          </a:prstGeom>
        </p:spPr>
        <p:txBody>
          <a:bodyPr wrap="none">
            <a:spAutoFit/>
          </a:bodyPr>
          <a:lstStyle/>
          <a:p>
            <a:pPr eaLnBrk="1" hangingPunct="1">
              <a:spcAft>
                <a:spcPts val="1800"/>
              </a:spcAft>
              <a:buClr>
                <a:srgbClr val="4C4C4C"/>
              </a:buClr>
              <a:buSzTx/>
            </a:pPr>
            <a:r>
              <a:rPr lang="en-US" sz="3000" dirty="0"/>
              <a:t>✅</a:t>
            </a:r>
            <a:endParaRPr lang="en-US" sz="3000" dirty="0">
              <a:ea typeface="Arial" charset="0"/>
              <a:cs typeface="Arial" charset="0"/>
            </a:endParaRPr>
          </a:p>
        </p:txBody>
      </p:sp>
      <p:sp>
        <p:nvSpPr>
          <p:cNvPr id="6" name="Rectangle 5"/>
          <p:cNvSpPr/>
          <p:nvPr/>
        </p:nvSpPr>
        <p:spPr>
          <a:xfrm>
            <a:off x="726013" y="2417802"/>
            <a:ext cx="569387" cy="553998"/>
          </a:xfrm>
          <a:prstGeom prst="rect">
            <a:avLst/>
          </a:prstGeom>
        </p:spPr>
        <p:txBody>
          <a:bodyPr wrap="none">
            <a:spAutoFit/>
          </a:bodyPr>
          <a:lstStyle/>
          <a:p>
            <a:pPr eaLnBrk="1" hangingPunct="1">
              <a:spcAft>
                <a:spcPts val="1800"/>
              </a:spcAft>
              <a:buClr>
                <a:srgbClr val="4C4C4C"/>
              </a:buClr>
              <a:buSzTx/>
            </a:pPr>
            <a:r>
              <a:rPr lang="en-US" sz="3000" dirty="0"/>
              <a:t>✅</a:t>
            </a:r>
            <a:endParaRPr lang="en-US" sz="3000" dirty="0">
              <a:ea typeface="Arial" charset="0"/>
              <a:cs typeface="Arial" charset="0"/>
            </a:endParaRPr>
          </a:p>
        </p:txBody>
      </p:sp>
      <p:sp>
        <p:nvSpPr>
          <p:cNvPr id="7" name="Footer Placeholder 6"/>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28967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tags/tag1.xml><?xml version="1.0" encoding="utf-8"?>
<p:tagLst xmlns:a="http://schemas.openxmlformats.org/drawingml/2006/main" xmlns:r="http://schemas.openxmlformats.org/officeDocument/2006/relationships" xmlns:p="http://schemas.openxmlformats.org/presentationml/2006/main">
  <p:tag name="TIMING" val="|1|0.5|0.5|0.6|0.6|0.5|0.7|1|1.1"/>
</p:tagLst>
</file>

<file path=ppt/tags/tag2.xml><?xml version="1.0" encoding="utf-8"?>
<p:tagLst xmlns:a="http://schemas.openxmlformats.org/drawingml/2006/main" xmlns:r="http://schemas.openxmlformats.org/officeDocument/2006/relationships" xmlns:p="http://schemas.openxmlformats.org/presentationml/2006/main">
  <p:tag name="TIMING" val="|1|0.5|0.5|0.6|0.6|0.5|0.7|1|1.1"/>
</p:tagLst>
</file>

<file path=ppt/tags/tag3.xml><?xml version="1.0" encoding="utf-8"?>
<p:tagLst xmlns:a="http://schemas.openxmlformats.org/drawingml/2006/main" xmlns:r="http://schemas.openxmlformats.org/officeDocument/2006/relationships" xmlns:p="http://schemas.openxmlformats.org/presentationml/2006/main">
  <p:tag name="TIMING" val="|1|0.5|0.5|0.6|0.6|0.5|0.7|1|1.1"/>
</p:tagLst>
</file>

<file path=ppt/tags/tag4.xml><?xml version="1.0" encoding="utf-8"?>
<p:tagLst xmlns:a="http://schemas.openxmlformats.org/drawingml/2006/main" xmlns:r="http://schemas.openxmlformats.org/officeDocument/2006/relationships" xmlns:p="http://schemas.openxmlformats.org/presentationml/2006/main">
  <p:tag name="TIMING" val="|1|0.5|0.5|0.6|0.6|0.5|0.7|1|1.1"/>
</p:tagLst>
</file>

<file path=ppt/tags/tag5.xml><?xml version="1.0" encoding="utf-8"?>
<p:tagLst xmlns:a="http://schemas.openxmlformats.org/drawingml/2006/main" xmlns:r="http://schemas.openxmlformats.org/officeDocument/2006/relationships" xmlns:p="http://schemas.openxmlformats.org/presentationml/2006/main">
  <p:tag name="TIMING" val="|1|0.5|0.5|0.6|0.6|0.5|0.7|1|1.1"/>
</p:tagLst>
</file>

<file path=ppt/theme/_rels/theme1.xml.rels><?xml version="1.0" encoding="UTF-8" standalone="yes"?>
<Relationships xmlns="http://schemas.openxmlformats.org/package/2006/relationships"><Relationship Id="rId1" Type="http://schemas.openxmlformats.org/officeDocument/2006/relationships/image" Target="NULL"/></Relationships>
</file>

<file path=ppt/theme/theme1.xml><?xml version="1.0" encoding="utf-8"?>
<a:theme xmlns:a="http://schemas.openxmlformats.org/drawingml/2006/main" name="Trek">
  <a:themeElements>
    <a:clrScheme name="Custom 1">
      <a:dk1>
        <a:srgbClr val="000000"/>
      </a:dk1>
      <a:lt1>
        <a:srgbClr val="FFFFFF"/>
      </a:lt1>
      <a:dk2>
        <a:srgbClr val="4E3B30"/>
      </a:dk2>
      <a:lt2>
        <a:srgbClr val="FBEEC9"/>
      </a:lt2>
      <a:accent1>
        <a:srgbClr val="9939F0"/>
      </a:accent1>
      <a:accent2>
        <a:srgbClr val="A5644E"/>
      </a:accent2>
      <a:accent3>
        <a:srgbClr val="B58B80"/>
      </a:accent3>
      <a:accent4>
        <a:srgbClr val="C3986D"/>
      </a:accent4>
      <a:accent5>
        <a:srgbClr val="A19574"/>
      </a:accent5>
      <a:accent6>
        <a:srgbClr val="C17529"/>
      </a:accent6>
      <a:hlink>
        <a:srgbClr val="AD1F1F"/>
      </a:hlink>
      <a:folHlink>
        <a:srgbClr val="FF0F00"/>
      </a:folHlink>
    </a:clrScheme>
    <a:fontScheme name="Trek">
      <a:majorFont>
        <a:latin typeface="Franklin Gothic Medium"/>
        <a:ea typeface=""/>
        <a:cs typeface=""/>
        <a:font script="Jpan" typeface="ヒラギノ角ゴ Pro W6"/>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Franklin Gothic Book"/>
        <a:ea typeface=""/>
        <a:cs typeface=""/>
        <a:font script="Jpan" typeface="ＭＳ Ｐゴシック"/>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Trek">
      <a:fillStyleLst>
        <a:solidFill>
          <a:schemeClr val="phClr"/>
        </a:solidFill>
        <a:gradFill rotWithShape="1">
          <a:gsLst>
            <a:gs pos="0">
              <a:schemeClr val="phClr">
                <a:tint val="30000"/>
                <a:satMod val="250000"/>
              </a:schemeClr>
            </a:gs>
            <a:gs pos="72000">
              <a:schemeClr val="phClr">
                <a:tint val="75000"/>
                <a:satMod val="210000"/>
              </a:schemeClr>
            </a:gs>
            <a:gs pos="100000">
              <a:schemeClr val="phClr">
                <a:tint val="85000"/>
                <a:satMod val="210000"/>
              </a:schemeClr>
            </a:gs>
          </a:gsLst>
          <a:lin ang="5400000" scaled="1"/>
        </a:gradFill>
        <a:gradFill rotWithShape="1">
          <a:gsLst>
            <a:gs pos="0">
              <a:schemeClr val="phClr">
                <a:tint val="75000"/>
                <a:shade val="85000"/>
                <a:satMod val="230000"/>
              </a:schemeClr>
            </a:gs>
            <a:gs pos="25000">
              <a:schemeClr val="phClr">
                <a:tint val="90000"/>
                <a:shade val="70000"/>
                <a:satMod val="220000"/>
              </a:schemeClr>
            </a:gs>
            <a:gs pos="50000">
              <a:schemeClr val="phClr">
                <a:tint val="90000"/>
                <a:shade val="58000"/>
                <a:satMod val="225000"/>
              </a:schemeClr>
            </a:gs>
            <a:gs pos="65000">
              <a:schemeClr val="phClr">
                <a:tint val="90000"/>
                <a:shade val="58000"/>
                <a:satMod val="225000"/>
              </a:schemeClr>
            </a:gs>
            <a:gs pos="80000">
              <a:schemeClr val="phClr">
                <a:tint val="90000"/>
                <a:shade val="69000"/>
                <a:satMod val="220000"/>
              </a:schemeClr>
            </a:gs>
            <a:gs pos="100000">
              <a:schemeClr val="phClr">
                <a:tint val="77000"/>
                <a:shade val="80000"/>
                <a:satMod val="230000"/>
              </a:schemeClr>
            </a:gs>
          </a:gsLst>
          <a:lin ang="5400000" scaled="1"/>
        </a:gradFill>
      </a:fillStyleLst>
      <a:lnStyleLst>
        <a:ln w="10000" cap="flat" cmpd="sng" algn="ctr">
          <a:solidFill>
            <a:schemeClr val="ph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76200" dist="50800" dir="5400000" rotWithShape="0">
              <a:srgbClr val="4E3B30">
                <a:alpha val="60000"/>
              </a:srgbClr>
            </a:outerShdw>
          </a:effectLst>
        </a:effectStyle>
        <a:effectStyle>
          <a:effectLst>
            <a:outerShdw blurRad="76200" dist="50800" dir="5400000" rotWithShape="0">
              <a:srgbClr val="4E3B30">
                <a:alpha val="60000"/>
              </a:srgbClr>
            </a:outerShdw>
          </a:effectLst>
          <a:scene3d>
            <a:camera prst="orthographicFront">
              <a:rot lat="0" lon="0" rev="0"/>
            </a:camera>
            <a:lightRig rig="threePt" dir="tl">
              <a:rot lat="0" lon="0" rev="0"/>
            </a:lightRig>
          </a:scene3d>
          <a:sp3d prstMaterial="metal">
            <a:bevelT w="10000" h="10000"/>
          </a:sp3d>
        </a:effectStyle>
        <a:effectStyle>
          <a:effectLst>
            <a:outerShdw blurRad="76200" dist="50800" dir="5400000" rotWithShape="0">
              <a:srgbClr val="4E3B30">
                <a:alpha val="60000"/>
              </a:srgbClr>
            </a:outerShdw>
          </a:effectLst>
          <a:scene3d>
            <a:camera prst="obliqueTopLeft" fov="600000">
              <a:rot lat="0" lon="0" rev="0"/>
            </a:camera>
            <a:lightRig rig="balanced" dir="t">
              <a:rot lat="0" lon="0" rev="19200000"/>
            </a:lightRig>
          </a:scene3d>
          <a:sp3d contourW="12700" prstMaterial="matte">
            <a:bevelT w="60000" h="50800"/>
            <a:contourClr>
              <a:schemeClr val="phClr">
                <a:shade val="60000"/>
                <a:satMod val="110000"/>
              </a:schemeClr>
            </a:contourClr>
          </a:sp3d>
        </a:effectStyle>
      </a:effectStyleLst>
      <a:bgFillStyleLst>
        <a:solidFill>
          <a:schemeClr val="phClr"/>
        </a:solidFill>
        <a:blipFill>
          <a:blip xmlns:r="http://schemas.openxmlformats.org/officeDocument/2006/relationships" r:embed="rId1">
            <a:duotone>
              <a:schemeClr val="phClr">
                <a:shade val="90000"/>
                <a:satMod val="150000"/>
              </a:schemeClr>
              <a:schemeClr val="phClr">
                <a:tint val="88000"/>
                <a:satMod val="105000"/>
              </a:schemeClr>
            </a:duotone>
          </a:blip>
          <a:tile tx="0" ty="0" sx="95000" sy="95000" flip="none" algn="t"/>
        </a:blipFill>
        <a:blipFill>
          <a:blip xmlns:r="http://schemas.openxmlformats.org/officeDocument/2006/relationships" r:embed="rId1">
            <a:duotone>
              <a:schemeClr val="phClr">
                <a:shade val="30000"/>
                <a:satMod val="455000"/>
              </a:schemeClr>
              <a:schemeClr val="phClr">
                <a:tint val="95000"/>
                <a:satMod val="120000"/>
              </a:schemeClr>
            </a:duotone>
          </a:blip>
          <a:stretch>
            <a:fillRect/>
          </a:stretch>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Trek.thmx</Template>
  <TotalTime>14277</TotalTime>
  <Words>5434</Words>
  <Application>Microsoft Macintosh PowerPoint</Application>
  <PresentationFormat>On-screen Show (4:3)</PresentationFormat>
  <Paragraphs>1151</Paragraphs>
  <Slides>116</Slides>
  <Notes>44</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116</vt:i4>
      </vt:variant>
    </vt:vector>
  </HeadingPairs>
  <TitlesOfParts>
    <vt:vector size="132" baseType="lpstr">
      <vt:lpstr>Arial Unicode MS</vt:lpstr>
      <vt:lpstr>Century Gothic</vt:lpstr>
      <vt:lpstr>Comic Sans MS</vt:lpstr>
      <vt:lpstr>Consolas</vt:lpstr>
      <vt:lpstr>Courier</vt:lpstr>
      <vt:lpstr>Courier New</vt:lpstr>
      <vt:lpstr>Franklin Gothic Book</vt:lpstr>
      <vt:lpstr>Franklin Gothic Medium</vt:lpstr>
      <vt:lpstr>Helvetica</vt:lpstr>
      <vt:lpstr>Mangal</vt:lpstr>
      <vt:lpstr>ＭＳ Ｐゴシック</vt:lpstr>
      <vt:lpstr>Times New Roman</vt:lpstr>
      <vt:lpstr>Wingdings</vt:lpstr>
      <vt:lpstr>Wingdings 2</vt:lpstr>
      <vt:lpstr>Arial</vt:lpstr>
      <vt:lpstr>Trek</vt:lpstr>
      <vt:lpstr>PowerPoint Presentation</vt:lpstr>
      <vt:lpstr>PowerPoint Presentation</vt:lpstr>
      <vt:lpstr>PowerPoint Presentation</vt:lpstr>
      <vt:lpstr>What does “Beta” mean?</vt:lpstr>
      <vt:lpstr>What is Data Science?</vt:lpstr>
      <vt:lpstr>Design Principles</vt:lpstr>
      <vt:lpstr>Authentic &amp; Accessible</vt:lpstr>
      <vt:lpstr>The Austerity Problem</vt:lpstr>
      <vt:lpstr>The Austerity Problem</vt:lpstr>
      <vt:lpstr>The Austerity Problem</vt:lpstr>
      <vt:lpstr>The Austerity Problem</vt:lpstr>
      <vt:lpstr>Goals for this Workshop</vt:lpstr>
      <vt:lpstr>Bootstrap Materials</vt:lpstr>
      <vt:lpstr>10,000 Foot View</vt:lpstr>
      <vt:lpstr>10,000 Foot View</vt:lpstr>
      <vt:lpstr>10,000 Foot View</vt:lpstr>
      <vt:lpstr>10,000 Foot View</vt:lpstr>
      <vt:lpstr>10,000 Foot View</vt:lpstr>
      <vt:lpstr>Where Does DataScience Fit?</vt:lpstr>
      <vt:lpstr>Agenda</vt:lpstr>
      <vt:lpstr>Setting up your classroom</vt:lpstr>
      <vt:lpstr>Unit 1</vt:lpstr>
      <vt:lpstr>Do Now</vt:lpstr>
      <vt:lpstr>Numbers and Strings in Pyret</vt:lpstr>
      <vt:lpstr>Error Messages</vt:lpstr>
      <vt:lpstr>Definitions in Pyret</vt:lpstr>
      <vt:lpstr>Functions in Pyret</vt:lpstr>
      <vt:lpstr>Page 46: Contracts</vt:lpstr>
      <vt:lpstr>Plotting in Pyret</vt:lpstr>
      <vt:lpstr>Plotting in Pyret</vt:lpstr>
      <vt:lpstr>Unit 2</vt:lpstr>
      <vt:lpstr>Do Now</vt:lpstr>
      <vt:lpstr>Tabular Data</vt:lpstr>
      <vt:lpstr>Tables in Pyret</vt:lpstr>
      <vt:lpstr>Quantitative v. Categorical</vt:lpstr>
      <vt:lpstr>Extracting Lists From Tables</vt:lpstr>
      <vt:lpstr>Scatterplots</vt:lpstr>
      <vt:lpstr>Back to our Question…</vt:lpstr>
      <vt:lpstr>Project: Choose Your Dataset!</vt:lpstr>
      <vt:lpstr>Unit 3</vt:lpstr>
      <vt:lpstr>Review - Contracts</vt:lpstr>
      <vt:lpstr>Review Contracts</vt:lpstr>
      <vt:lpstr>Review Contracts</vt:lpstr>
      <vt:lpstr>Review -  scatter-plot contract</vt:lpstr>
      <vt:lpstr>Practice with scatter-plot</vt:lpstr>
      <vt:lpstr>Bar and Pie Charts</vt:lpstr>
      <vt:lpstr>Frequency Bar Charts</vt:lpstr>
      <vt:lpstr>Project: Visualizing Your Dataset</vt:lpstr>
      <vt:lpstr>Unit 4</vt:lpstr>
      <vt:lpstr>Do Now</vt:lpstr>
      <vt:lpstr>New Dataset: Countries</vt:lpstr>
      <vt:lpstr>Defining Lists</vt:lpstr>
      <vt:lpstr>Mean</vt:lpstr>
      <vt:lpstr>Median</vt:lpstr>
      <vt:lpstr>Mode</vt:lpstr>
      <vt:lpstr>Measuring Center w/Tables</vt:lpstr>
      <vt:lpstr>Which measure is “best”?</vt:lpstr>
      <vt:lpstr>Which measure is “best”?</vt:lpstr>
      <vt:lpstr>Back to our question…</vt:lpstr>
      <vt:lpstr>Project: Centers of Your Dataset</vt:lpstr>
      <vt:lpstr>Unit 5</vt:lpstr>
      <vt:lpstr>Do Now</vt:lpstr>
      <vt:lpstr>Plotting Probability</vt:lpstr>
      <vt:lpstr>Plotting Probability</vt:lpstr>
      <vt:lpstr>Bins and Spread</vt:lpstr>
      <vt:lpstr>Back to Our Question…</vt:lpstr>
      <vt:lpstr>More Practice with Histograms</vt:lpstr>
      <vt:lpstr>Unit 6</vt:lpstr>
      <vt:lpstr>Do Now</vt:lpstr>
      <vt:lpstr>New Dataset: restaurants</vt:lpstr>
      <vt:lpstr>A return to plotting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Unit 7</vt:lpstr>
      <vt:lpstr>PowerPoint Presentation</vt:lpstr>
      <vt:lpstr>The select query</vt:lpstr>
      <vt:lpstr>PowerPoint Presentation</vt:lpstr>
      <vt:lpstr>PowerPoint Presentation</vt:lpstr>
      <vt:lpstr>The order query</vt:lpstr>
      <vt:lpstr>PowerPoint Presentation</vt:lpstr>
      <vt:lpstr>PowerPoint Presentation</vt:lpstr>
      <vt:lpstr>PowerPoint Presentation</vt:lpstr>
      <vt:lpstr>Total-and-Domestic</vt:lpstr>
      <vt:lpstr>PowerPoint Presentation</vt:lpstr>
      <vt:lpstr>Unit 8</vt:lpstr>
      <vt:lpstr>PowerPoint Presentation</vt:lpstr>
      <vt:lpstr>PowerPoint Presentation</vt:lpstr>
      <vt:lpstr>PowerPoint Presentation</vt:lpstr>
      <vt:lpstr>PowerPoint Presentation</vt:lpstr>
      <vt:lpstr>PowerPoint Presentation</vt:lpstr>
      <vt:lpstr>PowerPoint Presentation</vt:lpstr>
      <vt:lpstr>The sieve query</vt:lpstr>
      <vt:lpstr>PowerPoint Presentation</vt:lpstr>
      <vt:lpstr>Page 32: Recent Title &amp; Year</vt:lpstr>
      <vt:lpstr>Page 33: Title and Overseas</vt:lpstr>
      <vt:lpstr>PowerPoint Presentation</vt:lpstr>
      <vt:lpstr>Page 35: Asian GDPs</vt:lpstr>
      <vt:lpstr>PowerPoint Presentation</vt:lpstr>
      <vt:lpstr>Unit 9</vt:lpstr>
      <vt:lpstr>PowerPoint Presentation</vt:lpstr>
      <vt:lpstr>PowerPoint Presentation</vt:lpstr>
      <vt:lpstr>PowerPoint Presentation</vt:lpstr>
      <vt:lpstr>The extend query</vt:lpstr>
      <vt:lpstr>PowerPoint Presentation</vt:lpstr>
      <vt:lpstr>PowerPoint Presentation</vt:lpstr>
      <vt:lpstr>PowerPoint Presentation</vt:lpstr>
      <vt:lpstr>Final Project</vt:lpstr>
      <vt:lpstr>PowerPoint Presentation</vt:lpstr>
      <vt:lpstr>Connect with Us!</vt:lpstr>
      <vt:lpstr>We’d like your feedback!</vt:lpstr>
    </vt:vector>
  </TitlesOfParts>
  <Manager/>
  <Company/>
  <LinksUpToDate>false</LinksUpToDate>
  <SharedDoc>false</SharedDoc>
  <HyperlinkBase/>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Emmanuel Schanzer</dc:creator>
  <cp:keywords/>
  <dc:description/>
  <cp:lastModifiedBy>Emmanuel Schanzer</cp:lastModifiedBy>
  <cp:revision>445</cp:revision>
  <cp:lastPrinted>2010-06-15T20:49:49Z</cp:lastPrinted>
  <dcterms:created xsi:type="dcterms:W3CDTF">2015-08-09T14:46:48Z</dcterms:created>
  <dcterms:modified xsi:type="dcterms:W3CDTF">2017-07-23T20:54:10Z</dcterms:modified>
  <cp:category/>
</cp:coreProperties>
</file>